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10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6" r:id="rId16"/>
    <p:sldId id="290" r:id="rId17"/>
    <p:sldId id="291" r:id="rId18"/>
    <p:sldId id="292" r:id="rId19"/>
    <p:sldId id="311" r:id="rId20"/>
    <p:sldId id="294" r:id="rId21"/>
    <p:sldId id="295" r:id="rId22"/>
    <p:sldId id="296" r:id="rId23"/>
    <p:sldId id="297" r:id="rId24"/>
    <p:sldId id="312" r:id="rId25"/>
    <p:sldId id="313" r:id="rId26"/>
    <p:sldId id="314" r:id="rId27"/>
    <p:sldId id="315" r:id="rId28"/>
    <p:sldId id="316" r:id="rId29"/>
    <p:sldId id="317" r:id="rId30"/>
    <p:sldId id="301" r:id="rId31"/>
    <p:sldId id="318" r:id="rId32"/>
    <p:sldId id="319" r:id="rId33"/>
    <p:sldId id="320" r:id="rId34"/>
    <p:sldId id="260" r:id="rId35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947" userDrawn="1">
          <p15:clr>
            <a:srgbClr val="A4A3A4"/>
          </p15:clr>
        </p15:guide>
        <p15:guide id="3" orient="horz" pos="461" userDrawn="1">
          <p15:clr>
            <a:srgbClr val="A4A3A4"/>
          </p15:clr>
        </p15:guide>
        <p15:guide id="4" orient="horz" pos="347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7441" userDrawn="1">
          <p15:clr>
            <a:srgbClr val="A4A3A4"/>
          </p15:clr>
        </p15:guide>
        <p15:guide id="7" pos="3984" userDrawn="1">
          <p15:clr>
            <a:srgbClr val="A4A3A4"/>
          </p15:clr>
        </p15:guide>
        <p15:guide id="8" pos="287" userDrawn="1">
          <p15:clr>
            <a:srgbClr val="A4A3A4"/>
          </p15:clr>
        </p15:guide>
        <p15:guide id="9" pos="2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leishman-Hillard" initials="F" lastIdx="11" clrIdx="0"/>
  <p:cmAuthor id="1" name="Mashm10020" initials="MM" lastIdx="1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600"/>
    <a:srgbClr val="CE34CA"/>
    <a:srgbClr val="0033CC"/>
    <a:srgbClr val="FDB515"/>
    <a:srgbClr val="6BA539"/>
    <a:srgbClr val="C60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5" autoAdjust="0"/>
    <p:restoredTop sz="92598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08" y="90"/>
      </p:cViewPr>
      <p:guideLst>
        <p:guide orient="horz" pos="2160"/>
        <p:guide orient="horz" pos="947"/>
        <p:guide orient="horz" pos="461"/>
        <p:guide orient="horz" pos="347"/>
        <p:guide pos="3840"/>
        <p:guide pos="7441"/>
        <p:guide pos="3984"/>
        <p:guide pos="287"/>
        <p:guide pos="236"/>
      </p:guideLst>
    </p:cSldViewPr>
  </p:slideViewPr>
  <p:outlineViewPr>
    <p:cViewPr>
      <p:scale>
        <a:sx n="33" d="100"/>
        <a:sy n="33" d="100"/>
      </p:scale>
      <p:origin x="0" y="760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9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446A4-ED03-C04B-9A78-8D2D4F7A3082}" type="datetimeFigureOut">
              <a:rPr lang="en-US" smtClean="0"/>
              <a:pPr/>
              <a:t>12/1/2016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B877C-1B60-6D47-ADDA-07DCB90FE0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56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1538A-CC32-AB49-9B05-96BAF4577D67}" type="datetimeFigureOut">
              <a:rPr lang="en-US" smtClean="0"/>
              <a:pPr/>
              <a:t>12/1/2016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150B7-9065-2643-A249-74318BBDE9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91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50B7-9065-2643-A249-74318BBDE96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22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91F7E-8EBB-4CDE-A74E-6D4057664763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07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EDF26-3FF9-4D59-AD68-05F3165FC57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4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BD596-C611-4B31-B27C-AAC8E2477465}" type="slidenum">
              <a:rPr lang="en-US" altLang="zh-CN" smtClean="0"/>
              <a:pPr/>
              <a:t>2</a:t>
            </a:fld>
            <a:endParaRPr lang="en-US" altLang="zh-CN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dirty="0" smtClean="0"/>
              <a:t>The power distribution and switchin</a:t>
            </a:r>
            <a:r>
              <a:rPr lang="en-US" altLang="zh-CN" baseline="0" dirty="0" smtClean="0"/>
              <a:t>g portfolio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1537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Tahoma" pitchFamily="34" charset="0"/>
              </a:rPr>
              <a:t>Now we have presented how the static</a:t>
            </a:r>
            <a:r>
              <a:rPr lang="en-US" baseline="0" dirty="0" smtClean="0">
                <a:solidFill>
                  <a:srgbClr val="000066"/>
                </a:solidFill>
                <a:latin typeface="Tahoma" pitchFamily="34" charset="0"/>
              </a:rPr>
              <a:t> switch improves, reliability, flexibility and utilization: Don’t you think you have a great story for your customers.   Now let me tell you about how we absolutely beat the competition, </a:t>
            </a:r>
          </a:p>
          <a:p>
            <a:pPr eaLnBrk="1" hangingPunct="1">
              <a:buFontTx/>
              <a:buChar char="•"/>
            </a:pPr>
            <a:r>
              <a:rPr lang="en-US" baseline="0" dirty="0" smtClean="0">
                <a:solidFill>
                  <a:srgbClr val="000066"/>
                </a:solidFill>
                <a:latin typeface="Tahoma" pitchFamily="34" charset="0"/>
              </a:rPr>
              <a:t>Why we are the best.</a:t>
            </a:r>
          </a:p>
          <a:p>
            <a:pPr eaLnBrk="1" hangingPunct="1">
              <a:buFontTx/>
              <a:buChar char="•"/>
            </a:pPr>
            <a:r>
              <a:rPr lang="en-US" baseline="0" dirty="0" smtClean="0">
                <a:solidFill>
                  <a:srgbClr val="000066"/>
                </a:solidFill>
                <a:latin typeface="Tahoma" pitchFamily="34" charset="0"/>
              </a:rPr>
              <a:t> patented technology </a:t>
            </a:r>
          </a:p>
          <a:p>
            <a:pPr eaLnBrk="1" hangingPunct="1">
              <a:buFontTx/>
              <a:buChar char="•"/>
            </a:pPr>
            <a:r>
              <a:rPr lang="en-US" baseline="0" dirty="0" smtClean="0">
                <a:solidFill>
                  <a:srgbClr val="000066"/>
                </a:solidFill>
                <a:latin typeface="Tahoma" pitchFamily="34" charset="0"/>
              </a:rPr>
              <a:t>One key point from wave form..  Pulse Firing of the alternate source SCR’s to control the transfer and provide a seamless transition from one power source to another.</a:t>
            </a:r>
          </a:p>
          <a:p>
            <a:pPr eaLnBrk="1" hangingPunct="1">
              <a:buFontTx/>
              <a:buChar char="•"/>
            </a:pPr>
            <a:r>
              <a:rPr lang="en-US" baseline="0" dirty="0" smtClean="0">
                <a:solidFill>
                  <a:srgbClr val="000066"/>
                </a:solidFill>
                <a:latin typeface="Tahoma" pitchFamily="34" charset="0"/>
              </a:rPr>
              <a:t>Secret sauce of static switch.</a:t>
            </a:r>
          </a:p>
          <a:p>
            <a:pPr eaLnBrk="1" hangingPunct="1">
              <a:buFontTx/>
              <a:buNone/>
            </a:pPr>
            <a:r>
              <a:rPr lang="en-US" baseline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endParaRPr lang="en-US" dirty="0" smtClean="0">
              <a:solidFill>
                <a:srgbClr val="000066"/>
              </a:solidFill>
              <a:latin typeface="Tahoma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Tahoma" pitchFamily="34" charset="0"/>
              </a:rPr>
              <a:t>(Method 1:  Phase delay, Method 2:</a:t>
            </a:r>
            <a:r>
              <a:rPr lang="en-US" baseline="0" dirty="0" smtClean="0">
                <a:solidFill>
                  <a:srgbClr val="000066"/>
                </a:solidFill>
                <a:latin typeface="Tahoma" pitchFamily="34" charset="0"/>
              </a:rPr>
              <a:t>  Volt-Second Matching (PDU Transformer Flux management), Method 3:  Liebert Wave shaping.   Combines operating characteristics of Volt-Second Method for flux management with SCR pulse firing controls to maintain optimum RMS to prevents critical load failures.</a:t>
            </a:r>
          </a:p>
          <a:p>
            <a:pPr eaLnBrk="1" hangingPunct="1">
              <a:buFontTx/>
              <a:buChar char="•"/>
            </a:pPr>
            <a:endParaRPr lang="en-US" dirty="0" smtClean="0">
              <a:solidFill>
                <a:srgbClr val="000066"/>
              </a:solidFill>
              <a:latin typeface="Tahoma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Tahoma" pitchFamily="34" charset="0"/>
              </a:rPr>
              <a:t>Involves mathematical formulations to ensure the following conditions are achieved:</a:t>
            </a:r>
          </a:p>
          <a:p>
            <a:pPr lvl="0" eaLnBrk="1" hangingPunct="1"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Tahoma" pitchFamily="34" charset="0"/>
              </a:rPr>
              <a:t>The temporary ON pulse does not cause the flux to move in the wrong direction and cause saturation current to flow</a:t>
            </a:r>
          </a:p>
          <a:p>
            <a:pPr lvl="0" eaLnBrk="1" hangingPunct="1"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Tahoma" pitchFamily="34" charset="0"/>
              </a:rPr>
              <a:t> The temporary ON pulse should not result in delaying the occurrence of the final volt-second matching condition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1DF3BE-1450-4A7D-A3E2-47F8729D3B6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00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BD596-C611-4B31-B27C-AAC8E2477465}" type="slidenum">
              <a:rPr lang="en-US" altLang="zh-CN" smtClean="0"/>
              <a:pPr/>
              <a:t>10</a:t>
            </a:fld>
            <a:endParaRPr lang="en-US" altLang="zh-CN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dirty="0" smtClean="0"/>
              <a:t>The power distribution and switchin</a:t>
            </a:r>
            <a:r>
              <a:rPr lang="en-US" altLang="zh-CN" baseline="0" dirty="0" smtClean="0"/>
              <a:t>g portfolio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0306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E71176-0605-4971-AEA7-37958C584A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0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second</a:t>
            </a:r>
            <a:r>
              <a:rPr lang="en-US" baseline="0" dirty="0" smtClean="0"/>
              <a:t> generation PPC can be broken down in to two functional segments.  The first is 15 – 225kVA Rated units with panel board and sub feed distribution.  Available with 42, 54, 72 or 84 pole panel board options.   Dimensions (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EDF26-3FF9-4D59-AD68-05F3165FC57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33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BD596-C611-4B31-B27C-AAC8E2477465}" type="slidenum">
              <a:rPr lang="en-US" altLang="zh-CN" smtClean="0"/>
              <a:pPr/>
              <a:t>19</a:t>
            </a:fld>
            <a:endParaRPr lang="en-US" altLang="zh-CN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dirty="0" smtClean="0"/>
              <a:t>The power distribution and switchin</a:t>
            </a:r>
            <a:r>
              <a:rPr lang="en-US" altLang="zh-CN" baseline="0" dirty="0" smtClean="0"/>
              <a:t>g portfolio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8932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91F7E-8EBB-4CDE-A74E-6D4057664763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08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91F7E-8EBB-4CDE-A74E-6D4057664763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1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1726" y="4305000"/>
            <a:ext cx="5876611" cy="24743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173086" indent="-173086" algn="l">
              <a:buFont typeface="Arial"/>
              <a:buChar char="•"/>
              <a:defRPr sz="1600">
                <a:solidFill>
                  <a:schemeClr val="tx1"/>
                </a:solidFill>
              </a:defRPr>
            </a:lvl2pPr>
            <a:lvl3pPr marL="381105" indent="-208020" algn="l">
              <a:buFont typeface="Lucida Grande"/>
              <a:buChar char="-"/>
              <a:defRPr sz="1600">
                <a:solidFill>
                  <a:schemeClr val="tx1"/>
                </a:solidFill>
              </a:defRPr>
            </a:lvl3pPr>
            <a:lvl4pPr marL="1371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" y="5730501"/>
            <a:ext cx="2552957" cy="101540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1726" y="4913994"/>
            <a:ext cx="1084174" cy="252639"/>
          </a:xfrm>
        </p:spPr>
        <p:txBody>
          <a:bodyPr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DD.MM.YY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1726" y="4558023"/>
            <a:ext cx="5876612" cy="247430"/>
          </a:xfrm>
        </p:spPr>
        <p:txBody>
          <a:bodyPr/>
          <a:lstStyle>
            <a:lvl1pPr marL="0" marR="0" indent="0" algn="l" defTabSz="45732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32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01726" y="5260207"/>
            <a:ext cx="5876612" cy="252639"/>
          </a:xfrm>
        </p:spPr>
        <p:txBody>
          <a:bodyPr/>
          <a:lstStyle>
            <a:lvl1pPr>
              <a:defRPr sz="12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*Additional Notes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9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86975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14998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855847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40947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ubtitle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97" y="3620322"/>
            <a:ext cx="6951760" cy="1222513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3200" cap="all">
                <a:solidFill>
                  <a:schemeClr val="accent1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96" y="4813770"/>
            <a:ext cx="6951760" cy="1077646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3086" indent="-173086" algn="l">
              <a:buClr>
                <a:schemeClr val="bg1"/>
              </a:buClr>
              <a:buFont typeface="Arial"/>
              <a:buChar char="•"/>
              <a:defRPr sz="1600">
                <a:solidFill>
                  <a:srgbClr val="FFFFFF"/>
                </a:solidFill>
              </a:defRPr>
            </a:lvl2pPr>
            <a:lvl3pPr marL="381105" indent="-208020" algn="l">
              <a:buClr>
                <a:schemeClr val="bg1"/>
              </a:buClr>
              <a:buFont typeface="Lucida Grande"/>
              <a:buChar char="-"/>
              <a:defRPr sz="1600">
                <a:solidFill>
                  <a:srgbClr val="FFFFFF"/>
                </a:solidFill>
              </a:defRPr>
            </a:lvl3pPr>
            <a:lvl4pPr marL="1371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7609" y="6569555"/>
            <a:ext cx="312152" cy="1968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F929F5BF-7444-F347-ABD3-AFE4EE86D3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7" y="6480526"/>
            <a:ext cx="942592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8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A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"/>
            <a:ext cx="12191992" cy="79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9F5BF-7444-F347-ABD3-AFE4EE86D3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3370" y="251211"/>
            <a:ext cx="9982679" cy="389723"/>
          </a:xfrm>
        </p:spPr>
        <p:txBody>
          <a:bodyPr/>
          <a:lstStyle>
            <a:lvl1pPr>
              <a:defRPr sz="2401" cap="all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8215" y="1055759"/>
            <a:ext cx="5824806" cy="5040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546884" y="1055759"/>
            <a:ext cx="5645116" cy="5040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7330440" y="6569555"/>
            <a:ext cx="4114800" cy="196847"/>
          </a:xfrm>
          <a:prstGeom prst="rect">
            <a:avLst/>
          </a:prstGeom>
        </p:spPr>
        <p:txBody>
          <a:bodyPr anchor="ctr"/>
          <a:lstStyle>
            <a:lvl1pPr algn="r">
              <a:defRPr sz="9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*Additional Notes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9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A -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"/>
            <a:ext cx="12191992" cy="7997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215" y="1055759"/>
            <a:ext cx="11432976" cy="5040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F5BF-7444-F347-ABD3-AFE4EE86D3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3370" y="251211"/>
            <a:ext cx="9982679" cy="389723"/>
          </a:xfrm>
        </p:spPr>
        <p:txBody>
          <a:bodyPr/>
          <a:lstStyle>
            <a:lvl1pPr>
              <a:defRPr sz="2401" cap="all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30440" y="6569555"/>
            <a:ext cx="4114800" cy="196847"/>
          </a:xfrm>
          <a:prstGeom prst="rect">
            <a:avLst/>
          </a:prstGeom>
        </p:spPr>
        <p:txBody>
          <a:bodyPr anchor="ctr"/>
          <a:lstStyle>
            <a:lvl1pPr algn="r">
              <a:defRPr sz="9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*Additional Notes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32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A -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"/>
            <a:ext cx="12191992" cy="7997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F5BF-7444-F347-ABD3-AFE4EE86D3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3370" y="251211"/>
            <a:ext cx="9982679" cy="389723"/>
          </a:xfrm>
        </p:spPr>
        <p:txBody>
          <a:bodyPr/>
          <a:lstStyle>
            <a:lvl1pPr>
              <a:defRPr sz="2401" cap="all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88215" y="1657351"/>
            <a:ext cx="5477539" cy="4429706"/>
          </a:xfrm>
        </p:spPr>
        <p:txBody>
          <a:bodyPr/>
          <a:lstStyle>
            <a:lvl1pPr>
              <a:spcBef>
                <a:spcPts val="4101"/>
              </a:spcBef>
              <a:defRPr sz="2001"/>
            </a:lvl1pPr>
            <a:lvl2pPr marL="188966" indent="-188966">
              <a:spcBef>
                <a:spcPts val="300"/>
              </a:spcBef>
              <a:tabLst/>
              <a:defRPr sz="1801"/>
            </a:lvl2pPr>
            <a:lvl3pPr marL="393809" indent="-196904">
              <a:defRPr sz="1701"/>
            </a:lvl3pPr>
            <a:lvl4pPr marL="581184" indent="-171497">
              <a:defRPr/>
            </a:lvl4pPr>
            <a:lvl5pPr marL="778089" indent="-196904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6343653" y="1657351"/>
            <a:ext cx="5468839" cy="4429706"/>
          </a:xfrm>
        </p:spPr>
        <p:txBody>
          <a:bodyPr/>
          <a:lstStyle>
            <a:lvl1pPr>
              <a:spcBef>
                <a:spcPts val="4101"/>
              </a:spcBef>
              <a:defRPr sz="2001"/>
            </a:lvl1pPr>
            <a:lvl2pPr marL="188966" indent="-188966">
              <a:spcBef>
                <a:spcPts val="300"/>
              </a:spcBef>
              <a:defRPr sz="1801"/>
            </a:lvl2pPr>
            <a:lvl3pPr marL="393809" indent="-196904">
              <a:defRPr sz="1701"/>
            </a:lvl3pPr>
            <a:lvl4pPr marL="581184" indent="-171497">
              <a:defRPr/>
            </a:lvl4pPr>
            <a:lvl5pPr marL="778089" indent="-196904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82689" y="1006150"/>
            <a:ext cx="5483065" cy="508819"/>
          </a:xfrm>
          <a:noFill/>
        </p:spPr>
        <p:txBody>
          <a:bodyPr anchor="b" anchorCtr="0"/>
          <a:lstStyle>
            <a:lvl1pPr>
              <a:lnSpc>
                <a:spcPct val="92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j-lt"/>
                <a:cs typeface="Arial Black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324661" y="1006150"/>
            <a:ext cx="5483065" cy="508819"/>
          </a:xfrm>
          <a:noFill/>
        </p:spPr>
        <p:txBody>
          <a:bodyPr anchor="b" anchorCtr="0"/>
          <a:lstStyle>
            <a:lvl1pPr>
              <a:lnSpc>
                <a:spcPct val="92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j-lt"/>
                <a:cs typeface="Arial Black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30440" y="6569555"/>
            <a:ext cx="4114800" cy="196847"/>
          </a:xfrm>
          <a:prstGeom prst="rect">
            <a:avLst/>
          </a:prstGeom>
        </p:spPr>
        <p:txBody>
          <a:bodyPr anchor="ctr"/>
          <a:lstStyle>
            <a:lvl1pPr algn="r">
              <a:defRPr sz="9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*Additional Notes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59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Dar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9F5BF-7444-F347-ABD3-AFE4EE86D3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8215" y="604157"/>
            <a:ext cx="11432976" cy="5491844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7330440" y="6569555"/>
            <a:ext cx="4114800" cy="196847"/>
          </a:xfrm>
          <a:prstGeom prst="rect">
            <a:avLst/>
          </a:prstGeom>
        </p:spPr>
        <p:txBody>
          <a:bodyPr anchor="ctr"/>
          <a:lstStyle>
            <a:lvl1pPr algn="r">
              <a:defRPr sz="9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*Additional Notes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9F5BF-7444-F347-ABD3-AFE4EE86D3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7330440" y="6569555"/>
            <a:ext cx="4114800" cy="196847"/>
          </a:xfrm>
          <a:prstGeom prst="rect">
            <a:avLst/>
          </a:prstGeom>
        </p:spPr>
        <p:txBody>
          <a:bodyPr anchor="ctr"/>
          <a:lstStyle>
            <a:lvl1pPr algn="r">
              <a:defRPr sz="9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*Additional Notes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8215" y="604157"/>
            <a:ext cx="11432976" cy="5491844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9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33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69" y="3010548"/>
            <a:ext cx="2552957" cy="10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3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6480899"/>
            <a:ext cx="12192001" cy="3771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370" y="315716"/>
            <a:ext cx="11437823" cy="700216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215" y="1444021"/>
            <a:ext cx="11432976" cy="45757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Level 1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</a:p>
          <a:p>
            <a:pPr lvl="5"/>
            <a:r>
              <a:rPr lang="en-US" dirty="0" smtClean="0"/>
              <a:t>Level 6</a:t>
            </a:r>
          </a:p>
          <a:p>
            <a:pPr lvl="6"/>
            <a:r>
              <a:rPr lang="en-US" dirty="0" smtClean="0"/>
              <a:t>Level 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7609" y="6569555"/>
            <a:ext cx="312152" cy="1968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F929F5BF-7444-F347-ABD3-AFE4EE86D3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7" y="6480898"/>
            <a:ext cx="945555" cy="3760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7" r:id="rId2"/>
    <p:sldLayoutId id="2147483678" r:id="rId3"/>
    <p:sldLayoutId id="2147483682" r:id="rId4"/>
    <p:sldLayoutId id="2147483681" r:id="rId5"/>
    <p:sldLayoutId id="2147483689" r:id="rId6"/>
    <p:sldLayoutId id="2147483691" r:id="rId7"/>
    <p:sldLayoutId id="2147483692" r:id="rId8"/>
    <p:sldLayoutId id="2147483688" r:id="rId9"/>
    <p:sldLayoutId id="2147483693" r:id="rId10"/>
    <p:sldLayoutId id="2147483694" r:id="rId11"/>
    <p:sldLayoutId id="2147483695" r:id="rId12"/>
    <p:sldLayoutId id="2147483696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326" rtl="0" eaLnBrk="1" latinLnBrk="0" hangingPunct="1">
        <a:lnSpc>
          <a:spcPct val="92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Arial Black" panose="020B0A04020102020204" pitchFamily="34" charset="0"/>
          <a:ea typeface="+mj-ea"/>
          <a:cs typeface="Arial Black" panose="020B0A04020102020204" pitchFamily="34" charset="0"/>
        </a:defRPr>
      </a:lvl1pPr>
    </p:titleStyle>
    <p:bodyStyle>
      <a:lvl1pPr marL="0" indent="0" algn="l" defTabSz="457326" rtl="0" eaLnBrk="1" latinLnBrk="0" hangingPunct="1">
        <a:spcBef>
          <a:spcPts val="1200"/>
        </a:spcBef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Arial"/>
        </a:defRPr>
      </a:lvl1pPr>
      <a:lvl2pPr marL="0" indent="0" algn="l" defTabSz="457326" rtl="0" eaLnBrk="1" latinLnBrk="0" hangingPunct="1">
        <a:spcBef>
          <a:spcPts val="400"/>
        </a:spcBef>
        <a:buClr>
          <a:schemeClr val="tx1">
            <a:lumMod val="50000"/>
            <a:lumOff val="50000"/>
          </a:schemeClr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Arial"/>
        </a:defRPr>
      </a:lvl2pPr>
      <a:lvl3pPr marL="443036" indent="-217548" algn="l" defTabSz="457326" rtl="0" eaLnBrk="1" latinLnBrk="0" hangingPunct="1">
        <a:spcBef>
          <a:spcPts val="2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/>
        </a:defRPr>
      </a:lvl3pPr>
      <a:lvl4pPr marL="609767" indent="-174673" algn="l" defTabSz="457326" rtl="0" eaLnBrk="1" latinLnBrk="0" hangingPunct="1">
        <a:spcBef>
          <a:spcPts val="1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Arial"/>
        </a:defRPr>
      </a:lvl4pPr>
      <a:lvl5pPr marL="800320" indent="-190553" algn="l" defTabSz="457326" rtl="0" eaLnBrk="1" latinLnBrk="0" hangingPunct="1">
        <a:spcBef>
          <a:spcPts val="51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5pPr>
      <a:lvl6pPr marL="957527" indent="-157207" algn="l" defTabSz="457326" rtl="0" eaLnBrk="1" latinLnBrk="0" hangingPunct="1">
        <a:spcBef>
          <a:spcPts val="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Arial"/>
        </a:defRPr>
      </a:lvl6pPr>
      <a:lvl7pPr marL="1122672" indent="-157207" algn="l" defTabSz="457326" rtl="0" eaLnBrk="1" latinLnBrk="0" hangingPunct="1">
        <a:spcBef>
          <a:spcPts val="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/>
        </a:defRPr>
      </a:lvl7pPr>
      <a:lvl8pPr marL="3429944" indent="-228664" algn="l" defTabSz="457326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269" indent="-228664" algn="l" defTabSz="457326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3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26" algn="l" defTabSz="4573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52" algn="l" defTabSz="4573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976" algn="l" defTabSz="4573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04" algn="l" defTabSz="4573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29" algn="l" defTabSz="4573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954" algn="l" defTabSz="4573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280" algn="l" defTabSz="4573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06" algn="l" defTabSz="4573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6096" y="3918156"/>
            <a:ext cx="6951760" cy="1222513"/>
          </a:xfrm>
        </p:spPr>
        <p:txBody>
          <a:bodyPr/>
          <a:lstStyle/>
          <a:p>
            <a:r>
              <a:rPr lang="en-US" sz="5400" b="0" dirty="0" err="1">
                <a:solidFill>
                  <a:schemeClr val="tx1"/>
                </a:solidFill>
                <a:latin typeface="Calibre Black" panose="020B0A03030202060203" pitchFamily="34" charset="0"/>
                <a:cs typeface="Arial" panose="020B0604020202020204" pitchFamily="34" charset="0"/>
              </a:rPr>
              <a:t>Liebert</a:t>
            </a:r>
            <a:r>
              <a:rPr lang="en-US" sz="6000" b="0" baseline="30000" dirty="0" smtClean="0">
                <a:solidFill>
                  <a:schemeClr val="tx1"/>
                </a:solidFill>
                <a:latin typeface="Calibre Black" panose="020B0A03030202060203" pitchFamily="34" charset="0"/>
                <a:cs typeface="Arial" panose="020B0604020202020204" pitchFamily="34" charset="0"/>
              </a:rPr>
              <a:t>®</a:t>
            </a:r>
            <a:endParaRPr lang="en-US" sz="5400" b="0" dirty="0">
              <a:solidFill>
                <a:schemeClr val="tx1"/>
              </a:solidFill>
              <a:latin typeface="Calibre Black" panose="020B0A0303020206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96096" y="5119887"/>
            <a:ext cx="6951760" cy="1077646"/>
          </a:xfrm>
        </p:spPr>
        <p:txBody>
          <a:bodyPr/>
          <a:lstStyle/>
          <a:p>
            <a:r>
              <a:rPr lang="en-US" sz="2800" dirty="0" smtClean="0">
                <a:latin typeface="Calibre Black" panose="020B0A03030202060203" pitchFamily="34" charset="0"/>
              </a:rPr>
              <a:t>Power Conditioning </a:t>
            </a:r>
            <a:r>
              <a:rPr lang="en-US" sz="2800" dirty="0">
                <a:latin typeface="Calibre Black" panose="020B0A03030202060203" pitchFamily="34" charset="0"/>
              </a:rPr>
              <a:t>and D</a:t>
            </a:r>
            <a:r>
              <a:rPr lang="en-US" sz="2800" dirty="0" smtClean="0">
                <a:latin typeface="Calibre Black" panose="020B0A03030202060203" pitchFamily="34" charset="0"/>
              </a:rPr>
              <a:t>istribution Overview</a:t>
            </a:r>
            <a:endParaRPr lang="en-US" sz="2800" dirty="0">
              <a:latin typeface="Calibre Bold" panose="020B080303020206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370" y="947351"/>
            <a:ext cx="1466336" cy="3197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022" y="148281"/>
            <a:ext cx="1672282" cy="3492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619" y="963029"/>
            <a:ext cx="2117125" cy="356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35089" y="267487"/>
            <a:ext cx="9982679" cy="389723"/>
          </a:xfrm>
        </p:spPr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power conditioning and distribution products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sp>
        <p:nvSpPr>
          <p:cNvPr id="56" name="Line 6"/>
          <p:cNvSpPr>
            <a:spLocks noChangeShapeType="1"/>
          </p:cNvSpPr>
          <p:nvPr/>
        </p:nvSpPr>
        <p:spPr bwMode="auto">
          <a:xfrm>
            <a:off x="2031975" y="6160655"/>
            <a:ext cx="8046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 b="1">
              <a:cs typeface="Arial" pitchFamily="34" charset="0"/>
            </a:endParaRPr>
          </a:p>
        </p:txBody>
      </p:sp>
      <p:sp>
        <p:nvSpPr>
          <p:cNvPr id="57" name="Line 17"/>
          <p:cNvSpPr>
            <a:spLocks noChangeShapeType="1"/>
          </p:cNvSpPr>
          <p:nvPr/>
        </p:nvSpPr>
        <p:spPr bwMode="auto">
          <a:xfrm flipV="1">
            <a:off x="2031976" y="1040015"/>
            <a:ext cx="0" cy="51206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 b="1">
              <a:cs typeface="Arial" pitchFamily="34" charset="0"/>
            </a:endParaRPr>
          </a:p>
        </p:txBody>
      </p:sp>
      <p:sp>
        <p:nvSpPr>
          <p:cNvPr id="58" name="Rectangle 35"/>
          <p:cNvSpPr>
            <a:spLocks noChangeArrowheads="1"/>
          </p:cNvSpPr>
          <p:nvPr/>
        </p:nvSpPr>
        <p:spPr bwMode="auto">
          <a:xfrm>
            <a:off x="4114776" y="2362201"/>
            <a:ext cx="2667000" cy="31273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STS2/PDU  (250, 400, 600, 800A)</a:t>
            </a:r>
          </a:p>
        </p:txBody>
      </p:sp>
      <p:sp>
        <p:nvSpPr>
          <p:cNvPr id="60" name="Rectangle 38"/>
          <p:cNvSpPr>
            <a:spLocks noChangeArrowheads="1"/>
          </p:cNvSpPr>
          <p:nvPr/>
        </p:nvSpPr>
        <p:spPr bwMode="auto">
          <a:xfrm>
            <a:off x="3733776" y="1981200"/>
            <a:ext cx="3429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STS2  (100, 250, 400, 600, 800, 1000A)</a:t>
            </a:r>
          </a:p>
        </p:txBody>
      </p:sp>
      <p:sp>
        <p:nvSpPr>
          <p:cNvPr id="61" name="Rectangle 38"/>
          <p:cNvSpPr>
            <a:spLocks noChangeArrowheads="1"/>
          </p:cNvSpPr>
          <p:nvPr/>
        </p:nvSpPr>
        <p:spPr bwMode="auto">
          <a:xfrm>
            <a:off x="2724126" y="3787850"/>
            <a:ext cx="3886200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FPC   (15, 30, 50, 75, 100, 125, 150, 200, 225, 300kVA )</a:t>
            </a:r>
          </a:p>
        </p:txBody>
      </p:sp>
      <p:sp>
        <p:nvSpPr>
          <p:cNvPr id="63" name="Rectangle 38"/>
          <p:cNvSpPr>
            <a:spLocks noChangeArrowheads="1"/>
          </p:cNvSpPr>
          <p:nvPr/>
        </p:nvSpPr>
        <p:spPr bwMode="auto">
          <a:xfrm>
            <a:off x="2724126" y="4197426"/>
            <a:ext cx="5524500" cy="219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  PPC   (15, 30, 50, 75, 100, 125, 150, 200, 225, 300, 430, </a:t>
            </a:r>
            <a:r>
              <a:rPr lang="en-US" altLang="zh-CN" sz="1400" b="1" u="sng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500, 600, 700</a:t>
            </a: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, 800kVA) </a:t>
            </a: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80977" y="4102175"/>
            <a:ext cx="1523999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PPC</a:t>
            </a: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380976" y="3721175"/>
            <a:ext cx="1524000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FPC</a:t>
            </a: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380976" y="5200650"/>
            <a:ext cx="1524000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FDC</a:t>
            </a:r>
          </a:p>
        </p:txBody>
      </p:sp>
      <p:sp>
        <p:nvSpPr>
          <p:cNvPr id="68" name="Text Box 37"/>
          <p:cNvSpPr txBox="1">
            <a:spLocks noChangeArrowheads="1"/>
          </p:cNvSpPr>
          <p:nvPr/>
        </p:nvSpPr>
        <p:spPr bwMode="auto">
          <a:xfrm>
            <a:off x="380976" y="5581650"/>
            <a:ext cx="1524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RX</a:t>
            </a:r>
          </a:p>
        </p:txBody>
      </p:sp>
      <p:sp>
        <p:nvSpPr>
          <p:cNvPr id="69" name="Text Box 37"/>
          <p:cNvSpPr txBox="1">
            <a:spLocks noChangeArrowheads="1"/>
          </p:cNvSpPr>
          <p:nvPr/>
        </p:nvSpPr>
        <p:spPr bwMode="auto">
          <a:xfrm>
            <a:off x="380976" y="1981200"/>
            <a:ext cx="1524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STS2</a:t>
            </a:r>
          </a:p>
        </p:txBody>
      </p:sp>
      <p:sp>
        <p:nvSpPr>
          <p:cNvPr id="70" name="Text Box 37"/>
          <p:cNvSpPr txBox="1">
            <a:spLocks noChangeArrowheads="1"/>
          </p:cNvSpPr>
          <p:nvPr/>
        </p:nvSpPr>
        <p:spPr bwMode="auto">
          <a:xfrm>
            <a:off x="380976" y="2362200"/>
            <a:ext cx="1524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STS2/ PDU</a:t>
            </a:r>
          </a:p>
        </p:txBody>
      </p:sp>
      <p:sp>
        <p:nvSpPr>
          <p:cNvPr id="71" name="Rectangle 38"/>
          <p:cNvSpPr>
            <a:spLocks noChangeArrowheads="1"/>
          </p:cNvSpPr>
          <p:nvPr/>
        </p:nvSpPr>
        <p:spPr bwMode="auto">
          <a:xfrm>
            <a:off x="2362176" y="5257800"/>
            <a:ext cx="3886200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4 x 42 Pole Panel Boards</a:t>
            </a:r>
          </a:p>
        </p:txBody>
      </p:sp>
      <p:sp>
        <p:nvSpPr>
          <p:cNvPr id="72" name="Rectangle 38"/>
          <p:cNvSpPr>
            <a:spLocks noChangeArrowheads="1"/>
          </p:cNvSpPr>
          <p:nvPr/>
        </p:nvSpPr>
        <p:spPr bwMode="auto">
          <a:xfrm>
            <a:off x="2362176" y="5657850"/>
            <a:ext cx="3886200" cy="228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1 x 84 Pole Panel Boards</a:t>
            </a:r>
          </a:p>
        </p:txBody>
      </p: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2333602" y="3456325"/>
            <a:ext cx="3964974" cy="2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r>
              <a:rPr lang="en-US" altLang="zh-CN" dirty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Transformer </a:t>
            </a:r>
            <a:r>
              <a:rPr lang="en-US" altLang="zh-CN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Based Distribution Center</a:t>
            </a:r>
            <a:endParaRPr lang="zh-CN" altLang="en-US" dirty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74" name="Rectangle 2"/>
          <p:cNvSpPr>
            <a:spLocks noChangeArrowheads="1"/>
          </p:cNvSpPr>
          <p:nvPr/>
        </p:nvSpPr>
        <p:spPr bwMode="auto">
          <a:xfrm>
            <a:off x="2333602" y="4926274"/>
            <a:ext cx="1921917" cy="36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r>
              <a:rPr lang="en-US" altLang="zh-CN" dirty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Distribution Panel</a:t>
            </a:r>
            <a:endParaRPr lang="zh-CN" altLang="en-US" dirty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8784"/>
          <a:stretch/>
        </p:blipFill>
        <p:spPr>
          <a:xfrm>
            <a:off x="8468402" y="3266504"/>
            <a:ext cx="955769" cy="1551032"/>
          </a:xfrm>
          <a:prstGeom prst="rect">
            <a:avLst/>
          </a:prstGeom>
        </p:spPr>
      </p:pic>
      <p:sp>
        <p:nvSpPr>
          <p:cNvPr id="77" name="Rectangle 2"/>
          <p:cNvSpPr>
            <a:spLocks noChangeArrowheads="1"/>
          </p:cNvSpPr>
          <p:nvPr/>
        </p:nvSpPr>
        <p:spPr bwMode="auto">
          <a:xfrm>
            <a:off x="2333602" y="1217751"/>
            <a:ext cx="3964974" cy="2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r>
              <a:rPr lang="en-US" altLang="zh-CN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Static Transfer Switches</a:t>
            </a:r>
            <a:endParaRPr lang="zh-CN" altLang="en-US" dirty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9930411" y="2594919"/>
            <a:ext cx="2039164" cy="1668162"/>
            <a:chOff x="9930411" y="2286000"/>
            <a:chExt cx="2039164" cy="1668162"/>
          </a:xfrm>
        </p:grpSpPr>
        <p:sp>
          <p:nvSpPr>
            <p:cNvPr id="80" name="Rectangle 79"/>
            <p:cNvSpPr/>
            <p:nvPr/>
          </p:nvSpPr>
          <p:spPr>
            <a:xfrm>
              <a:off x="9930411" y="2286000"/>
              <a:ext cx="2039164" cy="16681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 Box 37"/>
            <p:cNvSpPr txBox="1">
              <a:spLocks noChangeArrowheads="1"/>
            </p:cNvSpPr>
            <p:nvPr/>
          </p:nvSpPr>
          <p:spPr bwMode="auto">
            <a:xfrm>
              <a:off x="10178866" y="2813208"/>
              <a:ext cx="1524000" cy="304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charset="0"/>
                </a:rPr>
                <a:t>In Row </a:t>
              </a:r>
            </a:p>
          </p:txBody>
        </p:sp>
        <p:sp>
          <p:nvSpPr>
            <p:cNvPr id="82" name="Text Box 37"/>
            <p:cNvSpPr txBox="1">
              <a:spLocks noChangeArrowheads="1"/>
            </p:cNvSpPr>
            <p:nvPr/>
          </p:nvSpPr>
          <p:spPr bwMode="auto">
            <a:xfrm>
              <a:off x="10178866" y="3300272"/>
              <a:ext cx="1523999" cy="312106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charset="0"/>
                </a:rPr>
                <a:t>In Room</a:t>
              </a:r>
            </a:p>
          </p:txBody>
        </p:sp>
        <p:sp>
          <p:nvSpPr>
            <p:cNvPr id="83" name="Rectangle 2"/>
            <p:cNvSpPr>
              <a:spLocks noChangeArrowheads="1"/>
            </p:cNvSpPr>
            <p:nvPr/>
          </p:nvSpPr>
          <p:spPr bwMode="auto">
            <a:xfrm>
              <a:off x="10178866" y="2402650"/>
              <a:ext cx="1524000" cy="360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CN" dirty="0" smtClean="0">
                  <a:latin typeface="Calibre Semibold" panose="020B0703030202060203" pitchFamily="34" charset="0"/>
                  <a:ea typeface="黑体" pitchFamily="2" charset="-122"/>
                  <a:cs typeface="Arial" charset="0"/>
                </a:rPr>
                <a:t>Legend</a:t>
              </a:r>
              <a:endParaRPr lang="zh-CN" altLang="en-US" dirty="0">
                <a:latin typeface="Calibre Semibold" panose="020B0703030202060203" pitchFamily="34" charset="0"/>
                <a:ea typeface="黑体" pitchFamily="2" charset="-122"/>
                <a:cs typeface="Arial" charset="0"/>
              </a:endParaRP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2079" y="4554799"/>
            <a:ext cx="811418" cy="154755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t="7688" r="23063" b="12553"/>
          <a:stretch/>
        </p:blipFill>
        <p:spPr>
          <a:xfrm>
            <a:off x="6440045" y="4554799"/>
            <a:ext cx="752141" cy="1605855"/>
          </a:xfrm>
          <a:prstGeom prst="rect">
            <a:avLst/>
          </a:prstGeom>
        </p:spPr>
      </p:pic>
      <p:sp>
        <p:nvSpPr>
          <p:cNvPr id="86" name="Rounded Rectangle 85"/>
          <p:cNvSpPr/>
          <p:nvPr/>
        </p:nvSpPr>
        <p:spPr bwMode="auto">
          <a:xfrm>
            <a:off x="280170" y="3412068"/>
            <a:ext cx="8105949" cy="1142731"/>
          </a:xfrm>
          <a:prstGeom prst="roundRect">
            <a:avLst/>
          </a:prstGeom>
          <a:noFill/>
          <a:ln w="57150" cap="flat" cmpd="sng" algn="ctr">
            <a:solidFill>
              <a:srgbClr val="FF7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pitchFamily="18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7364" y="1543824"/>
            <a:ext cx="863682" cy="1391724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9508" y="1487433"/>
            <a:ext cx="1371600" cy="14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78385" y="1103882"/>
            <a:ext cx="8375650" cy="4583114"/>
            <a:chOff x="1978385" y="1103882"/>
            <a:chExt cx="8375650" cy="4583114"/>
          </a:xfrm>
        </p:grpSpPr>
        <p:sp>
          <p:nvSpPr>
            <p:cNvPr id="41986" name="Rectangle 2"/>
            <p:cNvSpPr>
              <a:spLocks noChangeArrowheads="1"/>
            </p:cNvSpPr>
            <p:nvPr/>
          </p:nvSpPr>
          <p:spPr bwMode="auto">
            <a:xfrm>
              <a:off x="1978385" y="110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87" name="Rectangle 3"/>
            <p:cNvSpPr>
              <a:spLocks noChangeArrowheads="1"/>
            </p:cNvSpPr>
            <p:nvPr/>
          </p:nvSpPr>
          <p:spPr bwMode="auto">
            <a:xfrm>
              <a:off x="1978385" y="2629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88" name="Rectangle 4"/>
            <p:cNvSpPr>
              <a:spLocks noChangeArrowheads="1"/>
            </p:cNvSpPr>
            <p:nvPr/>
          </p:nvSpPr>
          <p:spPr bwMode="auto">
            <a:xfrm>
              <a:off x="1978385" y="3391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89" name="Rectangle 5"/>
            <p:cNvSpPr>
              <a:spLocks noChangeArrowheads="1"/>
            </p:cNvSpPr>
            <p:nvPr/>
          </p:nvSpPr>
          <p:spPr bwMode="auto">
            <a:xfrm>
              <a:off x="1978385" y="491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0" name="Rectangle 6"/>
            <p:cNvSpPr>
              <a:spLocks noChangeArrowheads="1"/>
            </p:cNvSpPr>
            <p:nvPr/>
          </p:nvSpPr>
          <p:spPr bwMode="auto">
            <a:xfrm>
              <a:off x="2740385" y="110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Rectangle 7"/>
            <p:cNvSpPr>
              <a:spLocks noChangeArrowheads="1"/>
            </p:cNvSpPr>
            <p:nvPr/>
          </p:nvSpPr>
          <p:spPr bwMode="auto">
            <a:xfrm>
              <a:off x="2740385" y="2629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Rectangle 8"/>
            <p:cNvSpPr>
              <a:spLocks noChangeArrowheads="1"/>
            </p:cNvSpPr>
            <p:nvPr/>
          </p:nvSpPr>
          <p:spPr bwMode="auto">
            <a:xfrm>
              <a:off x="2740385" y="3391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Rectangle 9"/>
            <p:cNvSpPr>
              <a:spLocks noChangeArrowheads="1"/>
            </p:cNvSpPr>
            <p:nvPr/>
          </p:nvSpPr>
          <p:spPr bwMode="auto">
            <a:xfrm>
              <a:off x="2740385" y="491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Rectangle 10"/>
            <p:cNvSpPr>
              <a:spLocks noChangeArrowheads="1"/>
            </p:cNvSpPr>
            <p:nvPr/>
          </p:nvSpPr>
          <p:spPr bwMode="auto">
            <a:xfrm>
              <a:off x="3502385" y="110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Rectangle 11"/>
            <p:cNvSpPr>
              <a:spLocks noChangeArrowheads="1"/>
            </p:cNvSpPr>
            <p:nvPr/>
          </p:nvSpPr>
          <p:spPr bwMode="auto">
            <a:xfrm>
              <a:off x="3502385" y="1867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Rectangle 12"/>
            <p:cNvSpPr>
              <a:spLocks noChangeArrowheads="1"/>
            </p:cNvSpPr>
            <p:nvPr/>
          </p:nvSpPr>
          <p:spPr bwMode="auto">
            <a:xfrm>
              <a:off x="3502385" y="2629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Rectangle 13"/>
            <p:cNvSpPr>
              <a:spLocks noChangeArrowheads="1"/>
            </p:cNvSpPr>
            <p:nvPr/>
          </p:nvSpPr>
          <p:spPr bwMode="auto">
            <a:xfrm>
              <a:off x="3502385" y="3391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Rectangle 14"/>
            <p:cNvSpPr>
              <a:spLocks noChangeArrowheads="1"/>
            </p:cNvSpPr>
            <p:nvPr/>
          </p:nvSpPr>
          <p:spPr bwMode="auto">
            <a:xfrm>
              <a:off x="3502385" y="4153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Rectangle 15"/>
            <p:cNvSpPr>
              <a:spLocks noChangeArrowheads="1"/>
            </p:cNvSpPr>
            <p:nvPr/>
          </p:nvSpPr>
          <p:spPr bwMode="auto">
            <a:xfrm>
              <a:off x="3502385" y="491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Rectangle 16"/>
            <p:cNvSpPr>
              <a:spLocks noChangeArrowheads="1"/>
            </p:cNvSpPr>
            <p:nvPr/>
          </p:nvSpPr>
          <p:spPr bwMode="auto">
            <a:xfrm>
              <a:off x="4264385" y="1867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Rectangle 17"/>
            <p:cNvSpPr>
              <a:spLocks noChangeArrowheads="1"/>
            </p:cNvSpPr>
            <p:nvPr/>
          </p:nvSpPr>
          <p:spPr bwMode="auto">
            <a:xfrm>
              <a:off x="4264385" y="2629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Rectangle 18"/>
            <p:cNvSpPr>
              <a:spLocks noChangeArrowheads="1"/>
            </p:cNvSpPr>
            <p:nvPr/>
          </p:nvSpPr>
          <p:spPr bwMode="auto">
            <a:xfrm>
              <a:off x="4264385" y="3391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Rectangle 19"/>
            <p:cNvSpPr>
              <a:spLocks noChangeArrowheads="1"/>
            </p:cNvSpPr>
            <p:nvPr/>
          </p:nvSpPr>
          <p:spPr bwMode="auto">
            <a:xfrm>
              <a:off x="4264385" y="4153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Rectangle 20"/>
            <p:cNvSpPr>
              <a:spLocks noChangeArrowheads="1"/>
            </p:cNvSpPr>
            <p:nvPr/>
          </p:nvSpPr>
          <p:spPr bwMode="auto">
            <a:xfrm>
              <a:off x="5026385" y="110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Rectangle 21"/>
            <p:cNvSpPr>
              <a:spLocks noChangeArrowheads="1"/>
            </p:cNvSpPr>
            <p:nvPr/>
          </p:nvSpPr>
          <p:spPr bwMode="auto">
            <a:xfrm>
              <a:off x="5026385" y="2629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Rectangle 22"/>
            <p:cNvSpPr>
              <a:spLocks noChangeArrowheads="1"/>
            </p:cNvSpPr>
            <p:nvPr/>
          </p:nvSpPr>
          <p:spPr bwMode="auto">
            <a:xfrm>
              <a:off x="5026385" y="3391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Rectangle 23"/>
            <p:cNvSpPr>
              <a:spLocks noChangeArrowheads="1"/>
            </p:cNvSpPr>
            <p:nvPr/>
          </p:nvSpPr>
          <p:spPr bwMode="auto">
            <a:xfrm>
              <a:off x="5026385" y="491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Rectangle 24"/>
            <p:cNvSpPr>
              <a:spLocks noChangeArrowheads="1"/>
            </p:cNvSpPr>
            <p:nvPr/>
          </p:nvSpPr>
          <p:spPr bwMode="auto">
            <a:xfrm>
              <a:off x="5788385" y="110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9" name="Rectangle 25"/>
            <p:cNvSpPr>
              <a:spLocks noChangeArrowheads="1"/>
            </p:cNvSpPr>
            <p:nvPr/>
          </p:nvSpPr>
          <p:spPr bwMode="auto">
            <a:xfrm>
              <a:off x="5788385" y="1867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0" name="Rectangle 26"/>
            <p:cNvSpPr>
              <a:spLocks noChangeArrowheads="1"/>
            </p:cNvSpPr>
            <p:nvPr/>
          </p:nvSpPr>
          <p:spPr bwMode="auto">
            <a:xfrm>
              <a:off x="5788385" y="2629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1" name="Rectangle 27"/>
            <p:cNvSpPr>
              <a:spLocks noChangeArrowheads="1"/>
            </p:cNvSpPr>
            <p:nvPr/>
          </p:nvSpPr>
          <p:spPr bwMode="auto">
            <a:xfrm>
              <a:off x="5788385" y="3391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2" name="Rectangle 28"/>
            <p:cNvSpPr>
              <a:spLocks noChangeArrowheads="1"/>
            </p:cNvSpPr>
            <p:nvPr/>
          </p:nvSpPr>
          <p:spPr bwMode="auto">
            <a:xfrm>
              <a:off x="5788385" y="4153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Rectangle 29"/>
            <p:cNvSpPr>
              <a:spLocks noChangeArrowheads="1"/>
            </p:cNvSpPr>
            <p:nvPr/>
          </p:nvSpPr>
          <p:spPr bwMode="auto">
            <a:xfrm>
              <a:off x="5788385" y="491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4" name="Rectangle 30"/>
            <p:cNvSpPr>
              <a:spLocks noChangeArrowheads="1"/>
            </p:cNvSpPr>
            <p:nvPr/>
          </p:nvSpPr>
          <p:spPr bwMode="auto">
            <a:xfrm>
              <a:off x="6550385" y="110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5" name="Rectangle 31"/>
            <p:cNvSpPr>
              <a:spLocks noChangeArrowheads="1"/>
            </p:cNvSpPr>
            <p:nvPr/>
          </p:nvSpPr>
          <p:spPr bwMode="auto">
            <a:xfrm>
              <a:off x="6550385" y="1867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6" name="Rectangle 32"/>
            <p:cNvSpPr>
              <a:spLocks noChangeArrowheads="1"/>
            </p:cNvSpPr>
            <p:nvPr/>
          </p:nvSpPr>
          <p:spPr bwMode="auto">
            <a:xfrm>
              <a:off x="6550385" y="2629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7" name="Rectangle 33"/>
            <p:cNvSpPr>
              <a:spLocks noChangeArrowheads="1"/>
            </p:cNvSpPr>
            <p:nvPr/>
          </p:nvSpPr>
          <p:spPr bwMode="auto">
            <a:xfrm>
              <a:off x="6550385" y="3391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8" name="Rectangle 34"/>
            <p:cNvSpPr>
              <a:spLocks noChangeArrowheads="1"/>
            </p:cNvSpPr>
            <p:nvPr/>
          </p:nvSpPr>
          <p:spPr bwMode="auto">
            <a:xfrm>
              <a:off x="6550385" y="4153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9" name="Rectangle 35"/>
            <p:cNvSpPr>
              <a:spLocks noChangeArrowheads="1"/>
            </p:cNvSpPr>
            <p:nvPr/>
          </p:nvSpPr>
          <p:spPr bwMode="auto">
            <a:xfrm>
              <a:off x="6550385" y="491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Rectangle 36"/>
            <p:cNvSpPr>
              <a:spLocks noChangeArrowheads="1"/>
            </p:cNvSpPr>
            <p:nvPr/>
          </p:nvSpPr>
          <p:spPr bwMode="auto">
            <a:xfrm>
              <a:off x="7312385" y="1867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1" name="Rectangle 37"/>
            <p:cNvSpPr>
              <a:spLocks noChangeArrowheads="1"/>
            </p:cNvSpPr>
            <p:nvPr/>
          </p:nvSpPr>
          <p:spPr bwMode="auto">
            <a:xfrm>
              <a:off x="7312385" y="2629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2" name="Rectangle 38"/>
            <p:cNvSpPr>
              <a:spLocks noChangeArrowheads="1"/>
            </p:cNvSpPr>
            <p:nvPr/>
          </p:nvSpPr>
          <p:spPr bwMode="auto">
            <a:xfrm>
              <a:off x="7312385" y="3391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3" name="Rectangle 39"/>
            <p:cNvSpPr>
              <a:spLocks noChangeArrowheads="1"/>
            </p:cNvSpPr>
            <p:nvPr/>
          </p:nvSpPr>
          <p:spPr bwMode="auto">
            <a:xfrm>
              <a:off x="7312385" y="4153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4" name="Rectangle 40"/>
            <p:cNvSpPr>
              <a:spLocks noChangeArrowheads="1"/>
            </p:cNvSpPr>
            <p:nvPr/>
          </p:nvSpPr>
          <p:spPr bwMode="auto">
            <a:xfrm>
              <a:off x="8074385" y="110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5" name="Rectangle 41"/>
            <p:cNvSpPr>
              <a:spLocks noChangeArrowheads="1"/>
            </p:cNvSpPr>
            <p:nvPr/>
          </p:nvSpPr>
          <p:spPr bwMode="auto">
            <a:xfrm>
              <a:off x="8074385" y="1867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6" name="Rectangle 42"/>
            <p:cNvSpPr>
              <a:spLocks noChangeArrowheads="1"/>
            </p:cNvSpPr>
            <p:nvPr/>
          </p:nvSpPr>
          <p:spPr bwMode="auto">
            <a:xfrm>
              <a:off x="8074385" y="2629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7" name="Rectangle 43"/>
            <p:cNvSpPr>
              <a:spLocks noChangeArrowheads="1"/>
            </p:cNvSpPr>
            <p:nvPr/>
          </p:nvSpPr>
          <p:spPr bwMode="auto">
            <a:xfrm>
              <a:off x="8074385" y="3391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8" name="Rectangle 44"/>
            <p:cNvSpPr>
              <a:spLocks noChangeArrowheads="1"/>
            </p:cNvSpPr>
            <p:nvPr/>
          </p:nvSpPr>
          <p:spPr bwMode="auto">
            <a:xfrm>
              <a:off x="8074385" y="4153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9" name="Rectangle 45"/>
            <p:cNvSpPr>
              <a:spLocks noChangeArrowheads="1"/>
            </p:cNvSpPr>
            <p:nvPr/>
          </p:nvSpPr>
          <p:spPr bwMode="auto">
            <a:xfrm>
              <a:off x="8074385" y="491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0" name="Rectangle 46"/>
            <p:cNvSpPr>
              <a:spLocks noChangeArrowheads="1"/>
            </p:cNvSpPr>
            <p:nvPr/>
          </p:nvSpPr>
          <p:spPr bwMode="auto">
            <a:xfrm>
              <a:off x="8836385" y="110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1" name="Rectangle 47"/>
            <p:cNvSpPr>
              <a:spLocks noChangeArrowheads="1"/>
            </p:cNvSpPr>
            <p:nvPr/>
          </p:nvSpPr>
          <p:spPr bwMode="auto">
            <a:xfrm>
              <a:off x="8836385" y="1867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2" name="Rectangle 48"/>
            <p:cNvSpPr>
              <a:spLocks noChangeArrowheads="1"/>
            </p:cNvSpPr>
            <p:nvPr/>
          </p:nvSpPr>
          <p:spPr bwMode="auto">
            <a:xfrm>
              <a:off x="8836385" y="2629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3" name="Rectangle 49"/>
            <p:cNvSpPr>
              <a:spLocks noChangeArrowheads="1"/>
            </p:cNvSpPr>
            <p:nvPr/>
          </p:nvSpPr>
          <p:spPr bwMode="auto">
            <a:xfrm>
              <a:off x="8836385" y="3391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4" name="Rectangle 50"/>
            <p:cNvSpPr>
              <a:spLocks noChangeArrowheads="1"/>
            </p:cNvSpPr>
            <p:nvPr/>
          </p:nvSpPr>
          <p:spPr bwMode="auto">
            <a:xfrm>
              <a:off x="8836385" y="4153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5" name="AutoShape 51"/>
            <p:cNvSpPr>
              <a:spLocks noChangeArrowheads="1"/>
            </p:cNvSpPr>
            <p:nvPr/>
          </p:nvSpPr>
          <p:spPr bwMode="auto">
            <a:xfrm>
              <a:off x="2359385" y="1881758"/>
              <a:ext cx="6477000" cy="3033713"/>
            </a:xfrm>
            <a:prstGeom prst="flowChartDelay">
              <a:avLst/>
            </a:prstGeom>
            <a:solidFill>
              <a:srgbClr val="5F5F5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6" name="Rectangle 52"/>
            <p:cNvSpPr>
              <a:spLocks noChangeArrowheads="1"/>
            </p:cNvSpPr>
            <p:nvPr/>
          </p:nvSpPr>
          <p:spPr bwMode="auto">
            <a:xfrm>
              <a:off x="8836385" y="491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7" name="Rectangle 53"/>
            <p:cNvSpPr>
              <a:spLocks noChangeArrowheads="1"/>
            </p:cNvSpPr>
            <p:nvPr/>
          </p:nvSpPr>
          <p:spPr bwMode="auto">
            <a:xfrm>
              <a:off x="1978385" y="4153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8" name="Rectangle 55"/>
            <p:cNvSpPr>
              <a:spLocks noChangeArrowheads="1"/>
            </p:cNvSpPr>
            <p:nvPr/>
          </p:nvSpPr>
          <p:spPr bwMode="auto">
            <a:xfrm>
              <a:off x="1978385" y="1867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9" name="Rectangle 58"/>
            <p:cNvSpPr>
              <a:spLocks noChangeArrowheads="1"/>
            </p:cNvSpPr>
            <p:nvPr/>
          </p:nvSpPr>
          <p:spPr bwMode="auto">
            <a:xfrm>
              <a:off x="4264385" y="491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0" name="Rectangle 59"/>
            <p:cNvSpPr>
              <a:spLocks noChangeArrowheads="1"/>
            </p:cNvSpPr>
            <p:nvPr/>
          </p:nvSpPr>
          <p:spPr bwMode="auto">
            <a:xfrm>
              <a:off x="4264385" y="110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1" name="Rectangle 61"/>
            <p:cNvSpPr>
              <a:spLocks noChangeArrowheads="1"/>
            </p:cNvSpPr>
            <p:nvPr/>
          </p:nvSpPr>
          <p:spPr bwMode="auto">
            <a:xfrm>
              <a:off x="7312385" y="491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2" name="Rectangle 62"/>
            <p:cNvSpPr>
              <a:spLocks noChangeArrowheads="1"/>
            </p:cNvSpPr>
            <p:nvPr/>
          </p:nvSpPr>
          <p:spPr bwMode="auto">
            <a:xfrm>
              <a:off x="7312385" y="1105470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4" name="Rectangle 65"/>
            <p:cNvSpPr>
              <a:spLocks noChangeArrowheads="1"/>
            </p:cNvSpPr>
            <p:nvPr/>
          </p:nvSpPr>
          <p:spPr bwMode="auto">
            <a:xfrm>
              <a:off x="9588860" y="1103882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5" name="Rectangle 66"/>
            <p:cNvSpPr>
              <a:spLocks noChangeArrowheads="1"/>
            </p:cNvSpPr>
            <p:nvPr/>
          </p:nvSpPr>
          <p:spPr bwMode="auto">
            <a:xfrm>
              <a:off x="9588860" y="1876995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6" name="Rectangle 67"/>
            <p:cNvSpPr>
              <a:spLocks noChangeArrowheads="1"/>
            </p:cNvSpPr>
            <p:nvPr/>
          </p:nvSpPr>
          <p:spPr bwMode="auto">
            <a:xfrm>
              <a:off x="9588860" y="2638995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7" name="Rectangle 68"/>
            <p:cNvSpPr>
              <a:spLocks noChangeArrowheads="1"/>
            </p:cNvSpPr>
            <p:nvPr/>
          </p:nvSpPr>
          <p:spPr bwMode="auto">
            <a:xfrm>
              <a:off x="9588860" y="3400995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8" name="Rectangle 69"/>
            <p:cNvSpPr>
              <a:spLocks noChangeArrowheads="1"/>
            </p:cNvSpPr>
            <p:nvPr/>
          </p:nvSpPr>
          <p:spPr bwMode="auto">
            <a:xfrm>
              <a:off x="9588860" y="4162995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9" name="Rectangle 70"/>
            <p:cNvSpPr>
              <a:spLocks noChangeArrowheads="1"/>
            </p:cNvSpPr>
            <p:nvPr/>
          </p:nvSpPr>
          <p:spPr bwMode="auto">
            <a:xfrm>
              <a:off x="9588860" y="4924995"/>
              <a:ext cx="762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0" name="AutoShape 71"/>
            <p:cNvSpPr>
              <a:spLocks noChangeArrowheads="1"/>
            </p:cNvSpPr>
            <p:nvPr/>
          </p:nvSpPr>
          <p:spPr bwMode="auto">
            <a:xfrm flipH="1">
              <a:off x="3502386" y="1873820"/>
              <a:ext cx="6494463" cy="3033712"/>
            </a:xfrm>
            <a:prstGeom prst="flowChartDelay">
              <a:avLst/>
            </a:prstGeom>
            <a:solidFill>
              <a:srgbClr val="5F5F5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1" name="Rectangle 72"/>
            <p:cNvSpPr>
              <a:spLocks noChangeArrowheads="1"/>
            </p:cNvSpPr>
            <p:nvPr/>
          </p:nvSpPr>
          <p:spPr bwMode="auto">
            <a:xfrm>
              <a:off x="5045435" y="2245295"/>
              <a:ext cx="762000" cy="26733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2" name="Rectangle 73"/>
            <p:cNvSpPr>
              <a:spLocks noChangeArrowheads="1"/>
            </p:cNvSpPr>
            <p:nvPr/>
          </p:nvSpPr>
          <p:spPr bwMode="auto">
            <a:xfrm>
              <a:off x="6550385" y="2237358"/>
              <a:ext cx="762000" cy="26971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3" name="Rectangle 74"/>
            <p:cNvSpPr>
              <a:spLocks noChangeArrowheads="1"/>
            </p:cNvSpPr>
            <p:nvPr/>
          </p:nvSpPr>
          <p:spPr bwMode="auto">
            <a:xfrm>
              <a:off x="8074385" y="2245296"/>
              <a:ext cx="762000" cy="268922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054" name="Straight Connector 78"/>
            <p:cNvCxnSpPr>
              <a:cxnSpLocks noChangeShapeType="1"/>
              <a:stCxn id="42030" idx="0"/>
              <a:endCxn id="42036" idx="2"/>
            </p:cNvCxnSpPr>
            <p:nvPr/>
          </p:nvCxnSpPr>
          <p:spPr bwMode="auto">
            <a:xfrm>
              <a:off x="9217385" y="1105470"/>
              <a:ext cx="0" cy="4572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55" name="Straight Connector 80"/>
            <p:cNvCxnSpPr>
              <a:cxnSpLocks noChangeShapeType="1"/>
              <a:stCxn id="42044" idx="0"/>
              <a:endCxn id="42049" idx="2"/>
            </p:cNvCxnSpPr>
            <p:nvPr/>
          </p:nvCxnSpPr>
          <p:spPr bwMode="auto">
            <a:xfrm>
              <a:off x="9969860" y="1103883"/>
              <a:ext cx="0" cy="4583113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56" name="Straight Connector 82"/>
            <p:cNvCxnSpPr>
              <a:cxnSpLocks noChangeShapeType="1"/>
              <a:stCxn id="42024" idx="0"/>
              <a:endCxn id="42029" idx="2"/>
            </p:cNvCxnSpPr>
            <p:nvPr/>
          </p:nvCxnSpPr>
          <p:spPr bwMode="auto">
            <a:xfrm>
              <a:off x="8455385" y="1105470"/>
              <a:ext cx="0" cy="4572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57" name="Straight Connector 84"/>
            <p:cNvCxnSpPr>
              <a:cxnSpLocks noChangeShapeType="1"/>
              <a:stCxn id="42041" idx="2"/>
              <a:endCxn id="42074" idx="0"/>
            </p:cNvCxnSpPr>
            <p:nvPr/>
          </p:nvCxnSpPr>
          <p:spPr bwMode="auto">
            <a:xfrm flipV="1">
              <a:off x="7693385" y="1105470"/>
              <a:ext cx="1588" cy="4572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58" name="Straight Connector 86"/>
            <p:cNvCxnSpPr>
              <a:cxnSpLocks noChangeShapeType="1"/>
              <a:stCxn id="42019" idx="2"/>
            </p:cNvCxnSpPr>
            <p:nvPr/>
          </p:nvCxnSpPr>
          <p:spPr bwMode="auto">
            <a:xfrm flipH="1" flipV="1">
              <a:off x="6929799" y="1114996"/>
              <a:ext cx="1587" cy="456247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59" name="Straight Connector 88"/>
            <p:cNvCxnSpPr>
              <a:cxnSpLocks noChangeShapeType="1"/>
              <a:stCxn id="42008" idx="0"/>
              <a:endCxn id="42013" idx="2"/>
            </p:cNvCxnSpPr>
            <p:nvPr/>
          </p:nvCxnSpPr>
          <p:spPr bwMode="auto">
            <a:xfrm>
              <a:off x="6169385" y="1105470"/>
              <a:ext cx="0" cy="4572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60" name="Straight Connector 90"/>
            <p:cNvCxnSpPr>
              <a:cxnSpLocks noChangeShapeType="1"/>
              <a:stCxn id="42007" idx="2"/>
            </p:cNvCxnSpPr>
            <p:nvPr/>
          </p:nvCxnSpPr>
          <p:spPr bwMode="auto">
            <a:xfrm flipV="1">
              <a:off x="5407385" y="1114996"/>
              <a:ext cx="19050" cy="456247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61" name="Straight Connector 92"/>
            <p:cNvCxnSpPr>
              <a:cxnSpLocks noChangeShapeType="1"/>
              <a:stCxn id="42039" idx="2"/>
              <a:endCxn id="42073" idx="0"/>
            </p:cNvCxnSpPr>
            <p:nvPr/>
          </p:nvCxnSpPr>
          <p:spPr bwMode="auto">
            <a:xfrm flipV="1">
              <a:off x="4645386" y="1105470"/>
              <a:ext cx="15875" cy="4572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62" name="Straight Connector 94"/>
            <p:cNvCxnSpPr>
              <a:cxnSpLocks noChangeShapeType="1"/>
              <a:stCxn id="41999" idx="2"/>
            </p:cNvCxnSpPr>
            <p:nvPr/>
          </p:nvCxnSpPr>
          <p:spPr bwMode="auto">
            <a:xfrm flipV="1">
              <a:off x="3883385" y="1114996"/>
              <a:ext cx="12700" cy="456247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63" name="Straight Connector 96"/>
            <p:cNvCxnSpPr>
              <a:cxnSpLocks noChangeShapeType="1"/>
              <a:stCxn id="41990" idx="0"/>
              <a:endCxn id="41993" idx="2"/>
            </p:cNvCxnSpPr>
            <p:nvPr/>
          </p:nvCxnSpPr>
          <p:spPr bwMode="auto">
            <a:xfrm>
              <a:off x="3121385" y="1105470"/>
              <a:ext cx="0" cy="4572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64" name="Straight Connector 98"/>
            <p:cNvCxnSpPr>
              <a:cxnSpLocks noChangeShapeType="1"/>
              <a:stCxn id="41989" idx="2"/>
              <a:endCxn id="41986" idx="0"/>
            </p:cNvCxnSpPr>
            <p:nvPr/>
          </p:nvCxnSpPr>
          <p:spPr bwMode="auto">
            <a:xfrm flipV="1">
              <a:off x="2359385" y="1105470"/>
              <a:ext cx="0" cy="4572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65" name="Straight Connector 100"/>
            <p:cNvCxnSpPr>
              <a:cxnSpLocks noChangeShapeType="1"/>
              <a:stCxn id="41986" idx="1"/>
              <a:endCxn id="42044" idx="3"/>
            </p:cNvCxnSpPr>
            <p:nvPr/>
          </p:nvCxnSpPr>
          <p:spPr bwMode="auto">
            <a:xfrm flipV="1">
              <a:off x="1978386" y="1484882"/>
              <a:ext cx="8372475" cy="1588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66" name="Straight Connector 102"/>
            <p:cNvCxnSpPr>
              <a:cxnSpLocks noChangeShapeType="1"/>
            </p:cNvCxnSpPr>
            <p:nvPr/>
          </p:nvCxnSpPr>
          <p:spPr bwMode="auto">
            <a:xfrm flipH="1">
              <a:off x="1997436" y="2245295"/>
              <a:ext cx="8353425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67" name="Straight Connector 104"/>
            <p:cNvCxnSpPr>
              <a:cxnSpLocks noChangeShapeType="1"/>
              <a:stCxn id="42046" idx="3"/>
              <a:endCxn id="41987" idx="1"/>
            </p:cNvCxnSpPr>
            <p:nvPr/>
          </p:nvCxnSpPr>
          <p:spPr bwMode="auto">
            <a:xfrm flipH="1" flipV="1">
              <a:off x="1978386" y="3010471"/>
              <a:ext cx="8372475" cy="952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68" name="Straight Connector 106"/>
            <p:cNvCxnSpPr>
              <a:cxnSpLocks noChangeShapeType="1"/>
              <a:stCxn id="42047" idx="3"/>
            </p:cNvCxnSpPr>
            <p:nvPr/>
          </p:nvCxnSpPr>
          <p:spPr bwMode="auto">
            <a:xfrm flipH="1">
              <a:off x="1978386" y="3781995"/>
              <a:ext cx="8372475" cy="17462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69" name="Straight Connector 108"/>
            <p:cNvCxnSpPr>
              <a:cxnSpLocks noChangeShapeType="1"/>
            </p:cNvCxnSpPr>
            <p:nvPr/>
          </p:nvCxnSpPr>
          <p:spPr bwMode="auto">
            <a:xfrm flipH="1">
              <a:off x="1978386" y="4532882"/>
              <a:ext cx="8372475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70" name="Straight Connector 110"/>
            <p:cNvCxnSpPr>
              <a:cxnSpLocks noChangeShapeType="1"/>
              <a:stCxn id="42049" idx="3"/>
              <a:endCxn id="41989" idx="1"/>
            </p:cNvCxnSpPr>
            <p:nvPr/>
          </p:nvCxnSpPr>
          <p:spPr bwMode="auto">
            <a:xfrm flipH="1" flipV="1">
              <a:off x="1978386" y="5296471"/>
              <a:ext cx="8372475" cy="952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2071" name="Rectangle 54"/>
            <p:cNvSpPr>
              <a:spLocks noChangeArrowheads="1"/>
            </p:cNvSpPr>
            <p:nvPr/>
          </p:nvSpPr>
          <p:spPr bwMode="auto">
            <a:xfrm>
              <a:off x="1978385" y="3791520"/>
              <a:ext cx="762000" cy="11239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>
                  <a:solidFill>
                    <a:schemeClr val="bg1"/>
                  </a:solidFill>
                  <a:latin typeface="Calibre Semibold" panose="020B0703030202060203" pitchFamily="34" charset="0"/>
                </a:rPr>
                <a:t>PDU 1B</a:t>
              </a:r>
            </a:p>
          </p:txBody>
        </p:sp>
        <p:sp>
          <p:nvSpPr>
            <p:cNvPr id="42072" name="Rectangle 56"/>
            <p:cNvSpPr>
              <a:spLocks noChangeArrowheads="1"/>
            </p:cNvSpPr>
            <p:nvPr/>
          </p:nvSpPr>
          <p:spPr bwMode="auto">
            <a:xfrm>
              <a:off x="1978385" y="1867470"/>
              <a:ext cx="762000" cy="11112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>
                  <a:solidFill>
                    <a:schemeClr val="bg1"/>
                  </a:solidFill>
                  <a:latin typeface="Calibre Semibold" panose="020B0703030202060203" pitchFamily="34" charset="0"/>
                </a:rPr>
                <a:t>PDU 1A</a:t>
              </a:r>
            </a:p>
          </p:txBody>
        </p:sp>
        <p:sp>
          <p:nvSpPr>
            <p:cNvPr id="42073" name="Rectangle 60"/>
            <p:cNvSpPr>
              <a:spLocks noChangeArrowheads="1"/>
            </p:cNvSpPr>
            <p:nvPr/>
          </p:nvSpPr>
          <p:spPr bwMode="auto">
            <a:xfrm>
              <a:off x="3896085" y="1105470"/>
              <a:ext cx="1530350" cy="7620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Calibre Semibold" panose="020B0703030202060203" pitchFamily="34" charset="0"/>
                </a:rPr>
                <a:t>AIR</a:t>
              </a:r>
            </a:p>
          </p:txBody>
        </p:sp>
        <p:sp>
          <p:nvSpPr>
            <p:cNvPr id="42074" name="Rectangle 63"/>
            <p:cNvSpPr>
              <a:spLocks noChangeArrowheads="1"/>
            </p:cNvSpPr>
            <p:nvPr/>
          </p:nvSpPr>
          <p:spPr bwMode="auto">
            <a:xfrm>
              <a:off x="6929798" y="1105470"/>
              <a:ext cx="1530350" cy="7620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000">
                  <a:solidFill>
                    <a:schemeClr val="bg1"/>
                  </a:solidFill>
                  <a:latin typeface="Calibre Semibold" panose="020B0703030202060203" pitchFamily="34" charset="0"/>
                </a:rPr>
                <a:t>AIR</a:t>
              </a:r>
            </a:p>
          </p:txBody>
        </p:sp>
        <p:sp>
          <p:nvSpPr>
            <p:cNvPr id="42075" name="Rectangle 76"/>
            <p:cNvSpPr>
              <a:spLocks noChangeArrowheads="1"/>
            </p:cNvSpPr>
            <p:nvPr/>
          </p:nvSpPr>
          <p:spPr bwMode="auto">
            <a:xfrm>
              <a:off x="9592035" y="3788345"/>
              <a:ext cx="762000" cy="11239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>
                  <a:solidFill>
                    <a:schemeClr val="bg1"/>
                  </a:solidFill>
                  <a:latin typeface="Calibre Semibold" panose="020B0703030202060203" pitchFamily="34" charset="0"/>
                </a:rPr>
                <a:t>PDU 2B</a:t>
              </a:r>
            </a:p>
          </p:txBody>
        </p:sp>
        <p:sp>
          <p:nvSpPr>
            <p:cNvPr id="42076" name="Rectangle 77"/>
            <p:cNvSpPr>
              <a:spLocks noChangeArrowheads="1"/>
            </p:cNvSpPr>
            <p:nvPr/>
          </p:nvSpPr>
          <p:spPr bwMode="auto">
            <a:xfrm>
              <a:off x="9592035" y="1875407"/>
              <a:ext cx="762000" cy="11112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>
                  <a:solidFill>
                    <a:schemeClr val="bg1"/>
                  </a:solidFill>
                  <a:latin typeface="Calibre Semibold" panose="020B0703030202060203" pitchFamily="34" charset="0"/>
                </a:rPr>
                <a:t>PDU 2A</a:t>
              </a:r>
            </a:p>
          </p:txBody>
        </p:sp>
        <p:sp>
          <p:nvSpPr>
            <p:cNvPr id="42077" name="Text Box 75"/>
            <p:cNvSpPr txBox="1">
              <a:spLocks noChangeArrowheads="1"/>
            </p:cNvSpPr>
            <p:nvPr/>
          </p:nvSpPr>
          <p:spPr bwMode="auto">
            <a:xfrm>
              <a:off x="4540611" y="3159695"/>
              <a:ext cx="3154363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600" dirty="0">
                  <a:latin typeface="Calibre Semibold" panose="020B0703030202060203" pitchFamily="34" charset="0"/>
                </a:rPr>
                <a:t>Heavy Cable </a:t>
              </a:r>
            </a:p>
            <a:p>
              <a:pPr algn="ctr">
                <a:lnSpc>
                  <a:spcPct val="100000"/>
                </a:lnSpc>
              </a:pPr>
              <a:r>
                <a:rPr lang="en-US" sz="1600" dirty="0">
                  <a:latin typeface="Calibre Semibold" panose="020B0703030202060203" pitchFamily="34" charset="0"/>
                </a:rPr>
                <a:t>Congestion Underfloor</a:t>
              </a:r>
            </a:p>
          </p:txBody>
        </p:sp>
        <p:sp>
          <p:nvSpPr>
            <p:cNvPr id="42078" name="Rectangle 57"/>
            <p:cNvSpPr>
              <a:spLocks noChangeArrowheads="1"/>
            </p:cNvSpPr>
            <p:nvPr/>
          </p:nvSpPr>
          <p:spPr bwMode="auto">
            <a:xfrm>
              <a:off x="3502385" y="2245296"/>
              <a:ext cx="762000" cy="268922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609310" y="4087093"/>
              <a:ext cx="5403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</a:rPr>
                <a:t>IT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</a:rPr>
                <a:t>Rack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154435" y="4087093"/>
              <a:ext cx="5403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</a:rPr>
                <a:t>IT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</a:rPr>
                <a:t>Rack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186026" y="4087093"/>
              <a:ext cx="5403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</a:rPr>
                <a:t>IT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</a:rPr>
                <a:t>Rack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659374" y="4087093"/>
              <a:ext cx="5403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</a:rPr>
                <a:t>IT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</a:rPr>
                <a:t>Rack</a:t>
              </a: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856736" y="5919279"/>
            <a:ext cx="10478529" cy="400110"/>
          </a:xfrm>
          <a:prstGeom prst="rect">
            <a:avLst/>
          </a:prstGeom>
          <a:solidFill>
            <a:srgbClr val="FF76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e Semibold" panose="020B0703030202060203" pitchFamily="34" charset="0"/>
              </a:rPr>
              <a:t>Single stage distribution with </a:t>
            </a:r>
            <a:r>
              <a:rPr lang="en-US" sz="2000" dirty="0" err="1">
                <a:solidFill>
                  <a:schemeClr val="bg1"/>
                </a:solidFill>
                <a:latin typeface="Calibre Semibold" panose="020B0703030202060203" pitchFamily="34" charset="0"/>
              </a:rPr>
              <a:t>panelboards</a:t>
            </a:r>
            <a:r>
              <a:rPr lang="en-US" sz="2000" dirty="0">
                <a:solidFill>
                  <a:schemeClr val="bg1"/>
                </a:solidFill>
                <a:latin typeface="Calibre Semibold" panose="020B0703030202060203" pitchFamily="34" charset="0"/>
              </a:rPr>
              <a:t> located at the PDU</a:t>
            </a:r>
            <a:r>
              <a:rPr lang="en-US" sz="2000" dirty="0" smtClean="0">
                <a:solidFill>
                  <a:schemeClr val="bg1"/>
                </a:solidFill>
                <a:latin typeface="Calibre Semibold" panose="020B0703030202060203" pitchFamily="34" charset="0"/>
              </a:rPr>
              <a:t>, and </a:t>
            </a:r>
            <a:r>
              <a:rPr lang="en-US" sz="2000" dirty="0">
                <a:solidFill>
                  <a:schemeClr val="bg1"/>
                </a:solidFill>
                <a:latin typeface="Calibre Semibold" panose="020B0703030202060203" pitchFamily="34" charset="0"/>
              </a:rPr>
              <a:t>typical for sizes less than 225kVA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Trends: single stage power distribution?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6764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49026" y="5853612"/>
            <a:ext cx="6693948" cy="400110"/>
          </a:xfrm>
          <a:prstGeom prst="rect">
            <a:avLst/>
          </a:prstGeom>
          <a:solidFill>
            <a:srgbClr val="FF76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e Semibold" panose="020B0703030202060203" pitchFamily="34" charset="0"/>
                <a:cs typeface="Arial" pitchFamily="34" charset="0"/>
              </a:rPr>
              <a:t>Reduces cable congestion and opens up space for more servers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3370" y="251211"/>
            <a:ext cx="9982679" cy="389723"/>
          </a:xfrm>
        </p:spPr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Trends: two stage power distribution?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021343" y="1017687"/>
            <a:ext cx="6114361" cy="456046"/>
          </a:xfrm>
          <a:prstGeom prst="rect">
            <a:avLst/>
          </a:prstGeom>
        </p:spPr>
        <p:txBody>
          <a:bodyPr/>
          <a:lstStyle/>
          <a:p>
            <a:pPr marL="336550" indent="-336550" algn="ctr" defTabSz="914400" eaLnBrk="0" fontAlgn="base" hangingPunct="0">
              <a:lnSpc>
                <a:spcPct val="90000"/>
              </a:lnSpc>
              <a:buClr>
                <a:schemeClr val="bg2"/>
              </a:buClr>
              <a:buSzPct val="60000"/>
              <a:defRPr/>
            </a:pPr>
            <a:r>
              <a:rPr lang="en-US" sz="2800" kern="0" dirty="0">
                <a:solidFill>
                  <a:srgbClr val="FF7600"/>
                </a:solidFill>
                <a:latin typeface="Calibre Semibold" panose="020B0703030202060203" pitchFamily="34" charset="0"/>
              </a:rPr>
              <a:t>Large data centers</a:t>
            </a:r>
          </a:p>
          <a:p>
            <a:pPr marL="342900" indent="-342900" algn="ctr" defTabSz="914400" eaLnBrk="0" fontAlgn="base" hangingPunct="0">
              <a:lnSpc>
                <a:spcPct val="9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Calibre Semibold" panose="020B0703030202060203" pitchFamily="34" charset="0"/>
              </a:rPr>
              <a:t>Trend is from single to two stage distribution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32296" y="2153793"/>
            <a:ext cx="7727409" cy="3379165"/>
            <a:chOff x="2232296" y="2153793"/>
            <a:chExt cx="7727409" cy="3379165"/>
          </a:xfrm>
        </p:grpSpPr>
        <p:pic>
          <p:nvPicPr>
            <p:cNvPr id="125" name="Picture 4" descr="C:\Users\disbroj11599\Documents\Two Sta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1253" y="2153793"/>
              <a:ext cx="6229495" cy="3379165"/>
            </a:xfrm>
            <a:prstGeom prst="rect">
              <a:avLst/>
            </a:prstGeom>
            <a:noFill/>
          </p:spPr>
        </p:pic>
        <p:sp>
          <p:nvSpPr>
            <p:cNvPr id="126" name="Rectangle 125"/>
            <p:cNvSpPr/>
            <p:nvPr/>
          </p:nvSpPr>
          <p:spPr>
            <a:xfrm>
              <a:off x="2232296" y="3847622"/>
              <a:ext cx="763558" cy="8041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e Semibold" panose="020B0703030202060203" pitchFamily="34" charset="0"/>
                </a:rPr>
                <a:t>PPC/ Outside Room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9185888" y="3844380"/>
              <a:ext cx="773817" cy="8041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e Semibold" panose="020B0703030202060203" pitchFamily="34" charset="0"/>
                </a:rPr>
                <a:t>PPC/ Outside Room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144966" y="3585945"/>
              <a:ext cx="5403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pitchFamily="34" charset="0"/>
                </a:rPr>
                <a:t>IT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pitchFamily="34" charset="0"/>
                </a:rPr>
                <a:t>Rack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263645" y="3599552"/>
              <a:ext cx="5403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pitchFamily="34" charset="0"/>
                </a:rPr>
                <a:t>IT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pitchFamily="34" charset="0"/>
                </a:rPr>
                <a:t>Rack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497762" y="3599552"/>
              <a:ext cx="5403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pitchFamily="34" charset="0"/>
                </a:rPr>
                <a:t>IT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pitchFamily="34" charset="0"/>
                </a:rPr>
                <a:t>Rack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379083" y="3599552"/>
              <a:ext cx="5403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pitchFamily="34" charset="0"/>
                </a:rPr>
                <a:t>IT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pitchFamily="34" charset="0"/>
                </a:rPr>
                <a:t>Rack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415135" y="2162152"/>
              <a:ext cx="1188720" cy="576648"/>
            </a:xfrm>
            <a:prstGeom prst="rect">
              <a:avLst/>
            </a:prstGeom>
            <a:solidFill>
              <a:srgbClr val="FF7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Calibre Semibold" panose="020B0703030202060203" pitchFamily="34" charset="0"/>
                </a:rPr>
                <a:t>AIR</a:t>
              </a:r>
              <a:endParaRPr lang="en-US" sz="2000" dirty="0">
                <a:latin typeface="Calibre Semibold" panose="020B0703030202060203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26999" y="2158030"/>
              <a:ext cx="1188720" cy="576648"/>
            </a:xfrm>
            <a:prstGeom prst="rect">
              <a:avLst/>
            </a:prstGeom>
            <a:solidFill>
              <a:srgbClr val="FF7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Calibre Semibold" panose="020B0703030202060203" pitchFamily="34" charset="0"/>
                </a:rPr>
                <a:t>AIR</a:t>
              </a:r>
              <a:endParaRPr lang="en-US" sz="2000" dirty="0">
                <a:latin typeface="Calibre Semibold" panose="020B070303020206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16206" y="3851613"/>
              <a:ext cx="570774" cy="8009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e Semibold" panose="020B0703030202060203" pitchFamily="34" charset="0"/>
                </a:rPr>
                <a:t>PPC/PDU A</a:t>
              </a:r>
              <a:endParaRPr lang="en-US" sz="1400" dirty="0">
                <a:latin typeface="Calibre Semibold" panose="020B070303020206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615114" y="3843375"/>
              <a:ext cx="570774" cy="800911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e Semibold" panose="020B0703030202060203" pitchFamily="34" charset="0"/>
                </a:rPr>
                <a:t>PPC/PDU B</a:t>
              </a:r>
              <a:endParaRPr lang="en-US" sz="1400" dirty="0">
                <a:latin typeface="Calibre Semibold" panose="020B0703030202060203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41277" y="4652524"/>
              <a:ext cx="548640" cy="303786"/>
            </a:xfrm>
            <a:prstGeom prst="rect">
              <a:avLst/>
            </a:prstGeom>
            <a:solidFill>
              <a:srgbClr val="CE34C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latin typeface="Calibre Semibold" panose="020B0703030202060203" pitchFamily="34" charset="0"/>
                </a:rPr>
                <a:t>RX</a:t>
              </a:r>
              <a:endParaRPr lang="en-US" sz="1100" dirty="0">
                <a:latin typeface="Calibre Semibold" panose="020B070303020206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58389" y="4665009"/>
              <a:ext cx="548640" cy="303786"/>
            </a:xfrm>
            <a:prstGeom prst="rect">
              <a:avLst/>
            </a:prstGeom>
            <a:solidFill>
              <a:srgbClr val="CE34C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latin typeface="Calibre Semibold" panose="020B0703030202060203" pitchFamily="34" charset="0"/>
                </a:rPr>
                <a:t>RX</a:t>
              </a:r>
              <a:endParaRPr lang="en-US" sz="1100" dirty="0">
                <a:latin typeface="Calibre Semibold" panose="020B070303020206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367990" y="4665009"/>
              <a:ext cx="548640" cy="303786"/>
            </a:xfrm>
            <a:prstGeom prst="rect">
              <a:avLst/>
            </a:prstGeom>
            <a:solidFill>
              <a:srgbClr val="CE34C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latin typeface="Calibre Semibold" panose="020B0703030202060203" pitchFamily="34" charset="0"/>
                </a:rPr>
                <a:t>RX</a:t>
              </a:r>
              <a:endParaRPr lang="en-US" sz="1100" dirty="0">
                <a:latin typeface="Calibre Semibold" panose="020B0703030202060203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11391" y="4675972"/>
              <a:ext cx="548640" cy="303786"/>
            </a:xfrm>
            <a:prstGeom prst="rect">
              <a:avLst/>
            </a:prstGeom>
            <a:solidFill>
              <a:srgbClr val="CE34C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latin typeface="Calibre Semibold" panose="020B0703030202060203" pitchFamily="34" charset="0"/>
                </a:rPr>
                <a:t>RX</a:t>
              </a:r>
              <a:endParaRPr lang="en-US" sz="1100" dirty="0">
                <a:latin typeface="Calibre Semibold" panose="020B07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09245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94109" y="1061276"/>
            <a:ext cx="9048746" cy="328558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err="1">
                <a:latin typeface="Calibre Semibold" panose="020B0703030202060203" pitchFamily="34" charset="0"/>
              </a:rPr>
              <a:t>Liebert</a:t>
            </a:r>
            <a:r>
              <a:rPr lang="en-US" sz="2800" dirty="0">
                <a:latin typeface="Calibre Semibold" panose="020B0703030202060203" pitchFamily="34" charset="0"/>
              </a:rPr>
              <a:t> </a:t>
            </a:r>
            <a:r>
              <a:rPr lang="en-US" sz="2800" dirty="0" smtClean="0">
                <a:latin typeface="Calibre Semibold" panose="020B0703030202060203" pitchFamily="34" charset="0"/>
              </a:rPr>
              <a:t>PPC2 </a:t>
            </a:r>
            <a:r>
              <a:rPr lang="en-US" sz="2800" dirty="0">
                <a:latin typeface="Calibre Semibold" panose="020B0703030202060203" pitchFamily="34" charset="0"/>
              </a:rPr>
              <a:t>Power Distribution Unit (PDU</a:t>
            </a:r>
            <a:r>
              <a:rPr lang="en-US" sz="2800" dirty="0" smtClean="0">
                <a:latin typeface="Calibre Semibold" panose="020B0703030202060203" pitchFamily="34" charset="0"/>
              </a:rPr>
              <a:t>)</a:t>
            </a:r>
            <a:endParaRPr lang="en-US" sz="2800" dirty="0">
              <a:latin typeface="Calibre Semibold" panose="020B0703030202060203" pitchFamily="34" charset="0"/>
            </a:endParaRP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More amps </a:t>
            </a: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and </a:t>
            </a: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more poles</a:t>
            </a:r>
            <a:endParaRPr lang="en-US" sz="2000" dirty="0">
              <a:solidFill>
                <a:schemeClr val="tx1"/>
              </a:solidFill>
              <a:latin typeface="Calibre Semibold" panose="020B0703030202060203" pitchFamily="34" charset="0"/>
            </a:endParaRPr>
          </a:p>
          <a:p>
            <a:pPr marL="285750" lvl="1" indent="-2857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Transformer-based design</a:t>
            </a:r>
            <a:endParaRPr lang="en-US" sz="2000" dirty="0">
              <a:latin typeface="Calibre Semibold" panose="020B0703030202060203" pitchFamily="34" charset="0"/>
            </a:endParaRP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Input voltages</a:t>
            </a: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:  208, 240, 480, 600 Volts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Output </a:t>
            </a: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voltages</a:t>
            </a: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: 208/120, 240/139, and 415/240 </a:t>
            </a: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volts</a:t>
            </a:r>
            <a:endParaRPr lang="en-US" sz="2000" dirty="0">
              <a:solidFill>
                <a:schemeClr val="tx1"/>
              </a:solidFill>
              <a:latin typeface="Calibre Semibold" panose="020B0703030202060203" pitchFamily="34" charset="0"/>
            </a:endParaRP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Packaged power conditioning and </a:t>
            </a: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distribution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Provides </a:t>
            </a: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customization options to meet application requirements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Highly efficient with DOE TP-1 transformer design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K – rated transformers available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0" kern="1200" dirty="0" smtClean="0">
                <a:latin typeface="Calibre Semibold" panose="020B0703030202060203" pitchFamily="34" charset="0"/>
                <a:ea typeface="+mn-ea"/>
                <a:cs typeface="+mn-cs"/>
              </a:rPr>
              <a:t>Room &amp; Site Based Power Distribution Unit </a:t>
            </a:r>
            <a:endParaRPr lang="en-US" altLang="zh-CN" sz="3200" b="0" kern="1200" dirty="0">
              <a:latin typeface="Calibre Semibold" panose="020B070303020206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r="7432"/>
          <a:stretch/>
        </p:blipFill>
        <p:spPr>
          <a:xfrm>
            <a:off x="6993924" y="3516025"/>
            <a:ext cx="1885912" cy="2994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2769" y="3657481"/>
            <a:ext cx="2940908" cy="2575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4159" y="4643575"/>
            <a:ext cx="4559333" cy="646331"/>
          </a:xfrm>
          <a:prstGeom prst="rect">
            <a:avLst/>
          </a:prstGeom>
          <a:solidFill>
            <a:srgbClr val="FF76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bg1"/>
                </a:solidFill>
                <a:latin typeface="Calibre Semibold" panose="020B0703030202060203" pitchFamily="34" charset="0"/>
              </a:rPr>
              <a:t>Ratings:  15, 30, 50, 75, 100, 125, 150, 200, 225, 300, 430, </a:t>
            </a:r>
            <a:r>
              <a:rPr lang="en-US" u="sng" dirty="0">
                <a:solidFill>
                  <a:schemeClr val="bg1"/>
                </a:solidFill>
                <a:latin typeface="Calibre Semibold" panose="020B0703030202060203" pitchFamily="34" charset="0"/>
              </a:rPr>
              <a:t>500, 600, 700 </a:t>
            </a:r>
            <a:r>
              <a:rPr lang="en-US" dirty="0">
                <a:solidFill>
                  <a:schemeClr val="bg1"/>
                </a:solidFill>
                <a:latin typeface="Calibre Semibold" panose="020B0703030202060203" pitchFamily="34" charset="0"/>
              </a:rPr>
              <a:t>and 800 kVA</a:t>
            </a:r>
          </a:p>
        </p:txBody>
      </p:sp>
    </p:spTree>
    <p:extLst>
      <p:ext uri="{BB962C8B-B14F-4D97-AF65-F5344CB8AC3E}">
        <p14:creationId xmlns:p14="http://schemas.microsoft.com/office/powerpoint/2010/main" val="39269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0" dirty="0" smtClean="0">
                <a:latin typeface="Calibre Semibold" panose="020B0703030202060203" pitchFamily="34" charset="0"/>
              </a:rPr>
              <a:t>PPC2 150-225kVA </a:t>
            </a:r>
            <a:r>
              <a:rPr lang="en-US" sz="3200" b="0" dirty="0">
                <a:latin typeface="Calibre Semibold" panose="020B0703030202060203" pitchFamily="34" charset="0"/>
              </a:rPr>
              <a:t>- 44” frame  Bottom Exit</a:t>
            </a: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1791725" y="1136820"/>
            <a:ext cx="1371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8" name="TextBox 8"/>
          <p:cNvSpPr txBox="1">
            <a:spLocks noChangeArrowheads="1"/>
          </p:cNvSpPr>
          <p:nvPr/>
        </p:nvSpPr>
        <p:spPr bwMode="auto">
          <a:xfrm>
            <a:off x="1345806" y="6081194"/>
            <a:ext cx="28366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e Semibold" panose="020B0703030202060203" pitchFamily="34" charset="0"/>
              </a:rPr>
              <a:t>72 pole </a:t>
            </a:r>
            <a:r>
              <a:rPr lang="en-US" dirty="0" err="1">
                <a:latin typeface="Calibre Semibold" panose="020B0703030202060203" pitchFamily="34" charset="0"/>
              </a:rPr>
              <a:t>SqD</a:t>
            </a:r>
            <a:endParaRPr lang="en-US" dirty="0">
              <a:latin typeface="Calibre Semibold" panose="020B0703030202060203" pitchFamily="34" charset="0"/>
            </a:endParaRPr>
          </a:p>
        </p:txBody>
      </p: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7469666" y="6081194"/>
            <a:ext cx="2827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e Semibold" panose="020B0703030202060203" pitchFamily="34" charset="0"/>
              </a:rPr>
              <a:t>54 pole </a:t>
            </a:r>
            <a:r>
              <a:rPr lang="en-US" dirty="0" err="1">
                <a:latin typeface="Calibre Semibold" panose="020B0703030202060203" pitchFamily="34" charset="0"/>
              </a:rPr>
              <a:t>SqD</a:t>
            </a:r>
            <a:endParaRPr lang="en-US" dirty="0">
              <a:latin typeface="Calibre Semibold" panose="020B0703030202060203" pitchFamily="34" charset="0"/>
            </a:endParaRPr>
          </a:p>
        </p:txBody>
      </p:sp>
      <p:sp>
        <p:nvSpPr>
          <p:cNvPr id="26630" name="TextBox 10"/>
          <p:cNvSpPr txBox="1">
            <a:spLocks noChangeArrowheads="1"/>
          </p:cNvSpPr>
          <p:nvPr/>
        </p:nvSpPr>
        <p:spPr bwMode="auto">
          <a:xfrm>
            <a:off x="4382525" y="1441621"/>
            <a:ext cx="10363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e Semibold" panose="020B0703030202060203" pitchFamily="34" charset="0"/>
                <a:cs typeface="Arial" pitchFamily="34" charset="0"/>
              </a:rPr>
              <a:t>Main Input Breaker</a:t>
            </a:r>
          </a:p>
        </p:txBody>
      </p:sp>
      <p:sp>
        <p:nvSpPr>
          <p:cNvPr id="26631" name="TextBox 11"/>
          <p:cNvSpPr txBox="1">
            <a:spLocks noChangeArrowheads="1"/>
          </p:cNvSpPr>
          <p:nvPr/>
        </p:nvSpPr>
        <p:spPr bwMode="auto">
          <a:xfrm>
            <a:off x="10441466" y="1441621"/>
            <a:ext cx="106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>
                <a:latin typeface="Calibre Semibold" panose="020B0703030202060203" pitchFamily="34" charset="0"/>
                <a:cs typeface="Arial" pitchFamily="34" charset="0"/>
              </a:rPr>
              <a:t>Subfeed</a:t>
            </a:r>
            <a:r>
              <a:rPr lang="en-US" dirty="0">
                <a:latin typeface="Calibre Semibold" panose="020B0703030202060203" pitchFamily="34" charset="0"/>
                <a:cs typeface="Arial" pitchFamily="34" charset="0"/>
              </a:rPr>
              <a:t> Breaker</a:t>
            </a:r>
          </a:p>
          <a:p>
            <a:pPr algn="ctr"/>
            <a:r>
              <a:rPr lang="en-US" dirty="0">
                <a:latin typeface="Calibre Semibold" panose="020B0703030202060203" pitchFamily="34" charset="0"/>
                <a:cs typeface="Arial" pitchFamily="34" charset="0"/>
              </a:rPr>
              <a:t>(output)</a:t>
            </a:r>
          </a:p>
        </p:txBody>
      </p:sp>
      <p:sp>
        <p:nvSpPr>
          <p:cNvPr id="26632" name="TextBox 29"/>
          <p:cNvSpPr txBox="1">
            <a:spLocks noChangeArrowheads="1"/>
          </p:cNvSpPr>
          <p:nvPr/>
        </p:nvSpPr>
        <p:spPr bwMode="auto">
          <a:xfrm>
            <a:off x="4291084" y="2621158"/>
            <a:ext cx="12941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Calibre Semibold" panose="020B0703030202060203" pitchFamily="34" charset="0"/>
                <a:cs typeface="Arial" pitchFamily="34" charset="0"/>
              </a:rPr>
              <a:t>Panelboard</a:t>
            </a:r>
            <a:r>
              <a:rPr lang="en-US" dirty="0" smtClean="0">
                <a:latin typeface="Calibre Semibold" panose="020B0703030202060203" pitchFamily="34" charset="0"/>
                <a:cs typeface="Arial" pitchFamily="34" charset="0"/>
              </a:rPr>
              <a:t> </a:t>
            </a:r>
            <a:r>
              <a:rPr lang="en-US" dirty="0">
                <a:latin typeface="Calibre Semibold" panose="020B0703030202060203" pitchFamily="34" charset="0"/>
                <a:cs typeface="Arial" pitchFamily="34" charset="0"/>
              </a:rPr>
              <a:t>Main Breaker</a:t>
            </a:r>
          </a:p>
        </p:txBody>
      </p:sp>
      <p:pic>
        <p:nvPicPr>
          <p:cNvPr id="26633" name="Picture 18" descr="PPC42 FRONT.jpg"/>
          <p:cNvPicPr>
            <a:picLocks noChangeAspect="1"/>
          </p:cNvPicPr>
          <p:nvPr/>
        </p:nvPicPr>
        <p:blipFill>
          <a:blip r:embed="rId3" cstate="print"/>
          <a:srcRect l="28751" t="3409" r="28935" b="3284"/>
          <a:stretch>
            <a:fillRect/>
          </a:stretch>
        </p:blipFill>
        <p:spPr bwMode="auto">
          <a:xfrm>
            <a:off x="1345806" y="1046335"/>
            <a:ext cx="2836695" cy="503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634" name="Straight Arrow Connector 12"/>
          <p:cNvCxnSpPr>
            <a:cxnSpLocks noChangeShapeType="1"/>
            <a:stCxn id="26630" idx="1"/>
          </p:cNvCxnSpPr>
          <p:nvPr/>
        </p:nvCxnSpPr>
        <p:spPr bwMode="auto">
          <a:xfrm flipH="1" flipV="1">
            <a:off x="1791725" y="1594022"/>
            <a:ext cx="2590800" cy="309264"/>
          </a:xfrm>
          <a:prstGeom prst="straightConnector1">
            <a:avLst/>
          </a:prstGeom>
          <a:noFill/>
          <a:ln w="38100" algn="ctr">
            <a:solidFill>
              <a:srgbClr val="FF7600"/>
            </a:solidFill>
            <a:round/>
            <a:headEnd/>
            <a:tailEnd type="arrow" w="med" len="med"/>
          </a:ln>
        </p:spPr>
      </p:cxnSp>
      <p:cxnSp>
        <p:nvCxnSpPr>
          <p:cNvPr id="26635" name="Straight Arrow Connector 31"/>
          <p:cNvCxnSpPr>
            <a:cxnSpLocks noChangeShapeType="1"/>
          </p:cNvCxnSpPr>
          <p:nvPr/>
        </p:nvCxnSpPr>
        <p:spPr bwMode="auto">
          <a:xfrm flipH="1" flipV="1">
            <a:off x="2568965" y="1822624"/>
            <a:ext cx="1722120" cy="1033750"/>
          </a:xfrm>
          <a:prstGeom prst="straightConnector1">
            <a:avLst/>
          </a:prstGeom>
          <a:noFill/>
          <a:ln w="38100" algn="ctr">
            <a:solidFill>
              <a:srgbClr val="FF7600"/>
            </a:solidFill>
            <a:round/>
            <a:headEnd/>
            <a:tailEnd type="arrow" w="med" len="med"/>
          </a:ln>
        </p:spPr>
      </p:cxnSp>
      <p:pic>
        <p:nvPicPr>
          <p:cNvPr id="26636" name="Picture 19" descr="PPC42 54P FRONT.jpg"/>
          <p:cNvPicPr>
            <a:picLocks noChangeAspect="1"/>
          </p:cNvPicPr>
          <p:nvPr/>
        </p:nvPicPr>
        <p:blipFill>
          <a:blip r:embed="rId4" cstate="print"/>
          <a:srcRect l="28815" t="3409" r="28876" b="3127"/>
          <a:stretch>
            <a:fillRect/>
          </a:stretch>
        </p:blipFill>
        <p:spPr bwMode="auto">
          <a:xfrm>
            <a:off x="7469666" y="1060620"/>
            <a:ext cx="282733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637" name="Straight Arrow Connector 14"/>
          <p:cNvCxnSpPr>
            <a:cxnSpLocks noChangeShapeType="1"/>
            <a:stCxn id="26631" idx="1"/>
          </p:cNvCxnSpPr>
          <p:nvPr/>
        </p:nvCxnSpPr>
        <p:spPr bwMode="auto">
          <a:xfrm flipH="1" flipV="1">
            <a:off x="8307866" y="1594022"/>
            <a:ext cx="2133600" cy="309264"/>
          </a:xfrm>
          <a:prstGeom prst="straightConnector1">
            <a:avLst/>
          </a:prstGeom>
          <a:noFill/>
          <a:ln w="38100" algn="ctr">
            <a:solidFill>
              <a:srgbClr val="FF7600"/>
            </a:solidFill>
            <a:round/>
            <a:headEnd/>
            <a:tailEnd type="arrow" w="med" len="med"/>
          </a:ln>
        </p:spPr>
      </p:cxnSp>
      <p:cxnSp>
        <p:nvCxnSpPr>
          <p:cNvPr id="26638" name="Straight Arrow Connector 15"/>
          <p:cNvCxnSpPr>
            <a:cxnSpLocks noChangeShapeType="1"/>
            <a:stCxn id="26631" idx="1"/>
          </p:cNvCxnSpPr>
          <p:nvPr/>
        </p:nvCxnSpPr>
        <p:spPr bwMode="auto">
          <a:xfrm flipH="1" flipV="1">
            <a:off x="8765066" y="1759122"/>
            <a:ext cx="1676400" cy="144164"/>
          </a:xfrm>
          <a:prstGeom prst="straightConnector1">
            <a:avLst/>
          </a:prstGeom>
          <a:noFill/>
          <a:ln w="38100" algn="ctr">
            <a:solidFill>
              <a:srgbClr val="FF7600"/>
            </a:solidFill>
            <a:round/>
            <a:headEnd/>
            <a:tailEnd type="arrow" w="med" len="med"/>
          </a:ln>
        </p:spPr>
      </p:cxnSp>
      <p:cxnSp>
        <p:nvCxnSpPr>
          <p:cNvPr id="26639" name="Straight Arrow Connector 13"/>
          <p:cNvCxnSpPr>
            <a:cxnSpLocks noChangeShapeType="1"/>
          </p:cNvCxnSpPr>
          <p:nvPr/>
        </p:nvCxnSpPr>
        <p:spPr bwMode="auto">
          <a:xfrm flipV="1">
            <a:off x="7115495" y="1670222"/>
            <a:ext cx="735171" cy="233064"/>
          </a:xfrm>
          <a:prstGeom prst="straightConnector1">
            <a:avLst/>
          </a:prstGeom>
          <a:noFill/>
          <a:ln w="38100" algn="ctr">
            <a:solidFill>
              <a:srgbClr val="FF7600"/>
            </a:solidFill>
            <a:round/>
            <a:headEnd/>
            <a:tailEnd type="arrow" w="med" len="med"/>
          </a:ln>
        </p:spPr>
      </p:cxnSp>
      <p:cxnSp>
        <p:nvCxnSpPr>
          <p:cNvPr id="26640" name="Straight Arrow Connector 32"/>
          <p:cNvCxnSpPr>
            <a:cxnSpLocks noChangeShapeType="1"/>
            <a:stCxn id="19" idx="3"/>
          </p:cNvCxnSpPr>
          <p:nvPr/>
        </p:nvCxnSpPr>
        <p:spPr bwMode="auto">
          <a:xfrm flipV="1">
            <a:off x="7329321" y="2584621"/>
            <a:ext cx="902345" cy="498202"/>
          </a:xfrm>
          <a:prstGeom prst="straightConnector1">
            <a:avLst/>
          </a:prstGeom>
          <a:noFill/>
          <a:ln w="38100" algn="ctr">
            <a:solidFill>
              <a:srgbClr val="FF7600"/>
            </a:solidFill>
            <a:round/>
            <a:headEnd/>
            <a:tailEnd type="arrow" w="med" len="med"/>
          </a:ln>
        </p:spPr>
      </p:cxn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201561" y="1441621"/>
            <a:ext cx="10363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e Semibold" panose="020B0703030202060203" pitchFamily="34" charset="0"/>
                <a:cs typeface="Arial" pitchFamily="34" charset="0"/>
              </a:rPr>
              <a:t>Main Input Breaker</a:t>
            </a:r>
          </a:p>
        </p:txBody>
      </p: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6066914" y="2621158"/>
            <a:ext cx="126240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Calibre Semibold" panose="020B0703030202060203" pitchFamily="34" charset="0"/>
                <a:cs typeface="Arial" pitchFamily="34" charset="0"/>
              </a:rPr>
              <a:t>Panelboard</a:t>
            </a:r>
            <a:r>
              <a:rPr lang="en-US" dirty="0" smtClean="0">
                <a:latin typeface="Calibre Semibold" panose="020B0703030202060203" pitchFamily="34" charset="0"/>
                <a:cs typeface="Arial" pitchFamily="34" charset="0"/>
              </a:rPr>
              <a:t> </a:t>
            </a:r>
            <a:r>
              <a:rPr lang="en-US" dirty="0">
                <a:latin typeface="Calibre Semibold" panose="020B0703030202060203" pitchFamily="34" charset="0"/>
                <a:cs typeface="Arial" pitchFamily="34" charset="0"/>
              </a:rPr>
              <a:t>Main Breaker</a:t>
            </a:r>
          </a:p>
        </p:txBody>
      </p:sp>
    </p:spTree>
    <p:extLst>
      <p:ext uri="{BB962C8B-B14F-4D97-AF65-F5344CB8AC3E}">
        <p14:creationId xmlns:p14="http://schemas.microsoft.com/office/powerpoint/2010/main" val="18268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215" y="1090112"/>
            <a:ext cx="11432976" cy="4677776"/>
          </a:xfrm>
        </p:spPr>
        <p:txBody>
          <a:bodyPr/>
          <a:lstStyle/>
          <a:p>
            <a:r>
              <a:rPr lang="en-US" sz="2800" b="0" dirty="0">
                <a:latin typeface="Calibre Semibold" panose="020B0703030202060203" pitchFamily="34" charset="0"/>
              </a:rPr>
              <a:t>Design </a:t>
            </a:r>
            <a:r>
              <a:rPr lang="en-US" sz="2800" b="0" dirty="0" smtClean="0">
                <a:latin typeface="Calibre Semibold" panose="020B0703030202060203" pitchFamily="34" charset="0"/>
              </a:rPr>
              <a:t>Elements</a:t>
            </a:r>
            <a:endParaRPr lang="en-US" sz="2800" b="0" dirty="0">
              <a:latin typeface="Calibre Semibold" panose="020B070303020206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Smaller footprint</a:t>
            </a:r>
          </a:p>
          <a:p>
            <a:pPr marL="785936" lvl="2" indent="-342900"/>
            <a:r>
              <a:rPr lang="en-US" sz="1800" dirty="0" smtClean="0">
                <a:latin typeface="Calibre Regular" panose="020B0503030202060203" pitchFamily="34" charset="0"/>
              </a:rPr>
              <a:t>62”W </a:t>
            </a:r>
            <a:r>
              <a:rPr lang="en-US" sz="1800" dirty="0">
                <a:latin typeface="Calibre Regular" panose="020B0503030202060203" pitchFamily="34" charset="0"/>
              </a:rPr>
              <a:t>x 45”D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Isolated </a:t>
            </a:r>
            <a:r>
              <a:rPr lang="en-US" sz="2000" dirty="0" err="1">
                <a:latin typeface="Calibre Semibold" panose="020B0703030202060203" pitchFamily="34" charset="0"/>
              </a:rPr>
              <a:t>panelboards</a:t>
            </a:r>
            <a:r>
              <a:rPr lang="en-US" sz="2000" dirty="0">
                <a:latin typeface="Calibre Semibold" panose="020B0703030202060203" pitchFamily="34" charset="0"/>
              </a:rPr>
              <a:t> and/or </a:t>
            </a:r>
            <a:r>
              <a:rPr lang="en-US" sz="2000" dirty="0" err="1">
                <a:latin typeface="Calibre Semibold" panose="020B0703030202060203" pitchFamily="34" charset="0"/>
              </a:rPr>
              <a:t>subfeed</a:t>
            </a:r>
            <a:r>
              <a:rPr lang="en-US" sz="2000" dirty="0">
                <a:latin typeface="Calibre Semibold" panose="020B0703030202060203" pitchFamily="34" charset="0"/>
              </a:rPr>
              <a:t> breakers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Front access only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Bottom entry/exit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Identical monitoring options as PPC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Available kVA ratings</a:t>
            </a:r>
          </a:p>
          <a:p>
            <a:pPr marL="785936" lvl="2" indent="-342900"/>
            <a:r>
              <a:rPr lang="en-US" sz="1800" dirty="0" smtClean="0">
                <a:latin typeface="Calibre Regular" panose="020B0503030202060203" pitchFamily="34" charset="0"/>
              </a:rPr>
              <a:t>300 kVA</a:t>
            </a:r>
          </a:p>
          <a:p>
            <a:pPr marL="785936" lvl="2" indent="-342900"/>
            <a:r>
              <a:rPr lang="en-US" sz="1800" dirty="0" smtClean="0">
                <a:latin typeface="Calibre Regular" panose="020B0503030202060203" pitchFamily="34" charset="0"/>
              </a:rPr>
              <a:t>430 kVA</a:t>
            </a:r>
          </a:p>
          <a:p>
            <a:pPr marL="785936" lvl="2" indent="-342900"/>
            <a:r>
              <a:rPr lang="en-US" sz="1800" dirty="0" smtClean="0">
                <a:latin typeface="Calibre Regular" panose="020B0503030202060203" pitchFamily="34" charset="0"/>
              </a:rPr>
              <a:t>500 kVA</a:t>
            </a:r>
            <a:endParaRPr lang="en-US" sz="1800" dirty="0">
              <a:latin typeface="Calibre Regular" panose="020B050303020206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400 – 600V </a:t>
            </a:r>
            <a:r>
              <a:rPr lang="en-US" sz="2000" dirty="0" smtClean="0">
                <a:latin typeface="Calibre Semibold" panose="020B0703030202060203" pitchFamily="34" charset="0"/>
              </a:rPr>
              <a:t>input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208/120V </a:t>
            </a:r>
            <a:r>
              <a:rPr lang="en-US" sz="2000" dirty="0">
                <a:latin typeface="Calibre Semibold" panose="020B0703030202060203" pitchFamily="34" charset="0"/>
              </a:rPr>
              <a:t>output</a:t>
            </a:r>
          </a:p>
          <a:p>
            <a:pPr>
              <a:buNone/>
            </a:pPr>
            <a:endParaRPr lang="en-US" b="0" dirty="0">
              <a:latin typeface="Calibre Semibold" panose="020B070303020206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PPC-SL = a new Design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pic>
        <p:nvPicPr>
          <p:cNvPr id="5" name="Picture 2" descr="C:\Users\disbroj11599\Documents\PDU\PPC SL\PPC SL Front Closed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2701" y="967971"/>
            <a:ext cx="2111957" cy="2628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 descr="C:\Users\disbroj11599\Documents\PDU\PPC SL\PPC SL Panelboard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8638" y="952922"/>
            <a:ext cx="1675351" cy="26584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C:\Users\disbroj11599\Documents\PDU\PPC SL\PPC SL Back Transformer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2468" y="4227955"/>
            <a:ext cx="2512422" cy="1884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C:\Users\disbroj11599\Documents\PDU\PPC SL\PPC SL Front Center Open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9712" y="3918709"/>
            <a:ext cx="1533203" cy="25028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PPC SL 500KVA dimensions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0285" y="747741"/>
            <a:ext cx="8911431" cy="570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56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388215" y="1238390"/>
            <a:ext cx="8937017" cy="3613695"/>
          </a:xfrm>
        </p:spPr>
        <p:txBody>
          <a:bodyPr/>
          <a:lstStyle/>
          <a:p>
            <a:pPr>
              <a:buNone/>
            </a:pPr>
            <a:r>
              <a:rPr lang="en-US" sz="2800" b="0" dirty="0" err="1">
                <a:latin typeface="Calibre Semibold" panose="020B0703030202060203" pitchFamily="34" charset="0"/>
              </a:rPr>
              <a:t>Liebert</a:t>
            </a:r>
            <a:r>
              <a:rPr lang="en-US" sz="2800" b="0" dirty="0">
                <a:latin typeface="Calibre Semibold" panose="020B0703030202060203" pitchFamily="34" charset="0"/>
              </a:rPr>
              <a:t> </a:t>
            </a:r>
            <a:r>
              <a:rPr lang="en-US" sz="2800" b="0" dirty="0" smtClean="0">
                <a:latin typeface="Calibre Semibold" panose="020B0703030202060203" pitchFamily="34" charset="0"/>
              </a:rPr>
              <a:t>FPC Power </a:t>
            </a:r>
            <a:r>
              <a:rPr lang="en-US" sz="2800" b="0" dirty="0">
                <a:latin typeface="Calibre Semibold" panose="020B0703030202060203" pitchFamily="34" charset="0"/>
              </a:rPr>
              <a:t>Distribution Unit (PDU)</a:t>
            </a:r>
          </a:p>
          <a:p>
            <a:pPr marL="342900" lvl="1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Transformer-based design</a:t>
            </a:r>
            <a:endParaRPr lang="en-US" sz="2000" dirty="0">
              <a:latin typeface="Calibre Semibold" panose="020B0703030202060203" pitchFamily="34" charset="0"/>
            </a:endParaRPr>
          </a:p>
          <a:p>
            <a:pPr marL="342900" lvl="1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Row-Based “IT-Cabinet” design that can also be </a:t>
            </a:r>
            <a:r>
              <a:rPr lang="en-US" sz="2000" dirty="0" smtClean="0">
                <a:latin typeface="Calibre Semibold" panose="020B0703030202060203" pitchFamily="34" charset="0"/>
              </a:rPr>
              <a:t>room based </a:t>
            </a:r>
            <a:r>
              <a:rPr lang="en-US" sz="2000" dirty="0">
                <a:latin typeface="Calibre Semibold" panose="020B0703030202060203" pitchFamily="34" charset="0"/>
              </a:rPr>
              <a:t>(*2 rack size)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2 </a:t>
            </a: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x </a:t>
            </a: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42 pole </a:t>
            </a: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in-line panel boards </a:t>
            </a: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standard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Up </a:t>
            </a: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to 4 x 42 pole panel boards in wide cabinet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Input Voltages:  208, 240, 480, 600 Volts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Output Voltages: 208/120, 240/139, and 415/240 Volts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Bottom and top cable entry/exit 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Highly efficient with DOE TP-1 transformer design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0" kern="1200" dirty="0" smtClean="0">
                <a:latin typeface="Calibre Semibold" panose="020B0703030202060203" pitchFamily="34" charset="0"/>
                <a:ea typeface="+mn-ea"/>
                <a:cs typeface="+mn-cs"/>
              </a:rPr>
              <a:t>Row Based Power Distribution Unit</a:t>
            </a:r>
            <a:endParaRPr lang="en-US" altLang="zh-CN" sz="3200" b="0" kern="1200" dirty="0">
              <a:latin typeface="Calibre Semibold" panose="020B070303020206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701" y="1108149"/>
            <a:ext cx="2059461" cy="46417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8492" y="5264906"/>
            <a:ext cx="6115562" cy="369332"/>
          </a:xfrm>
          <a:prstGeom prst="rect">
            <a:avLst/>
          </a:prstGeom>
          <a:solidFill>
            <a:srgbClr val="FF76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e Semibold" panose="020B0703030202060203" pitchFamily="34" charset="0"/>
              </a:rPr>
              <a:t>Ratings:  15, 30, 50, 75, 100, 125, 150*, 200*, 225*, and 300* kVA</a:t>
            </a:r>
          </a:p>
        </p:txBody>
      </p:sp>
    </p:spTree>
    <p:extLst>
      <p:ext uri="{BB962C8B-B14F-4D97-AF65-F5344CB8AC3E}">
        <p14:creationId xmlns:p14="http://schemas.microsoft.com/office/powerpoint/2010/main" val="4346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PC 47 Front Doors Open w-o Accents"/>
          <p:cNvPicPr>
            <a:picLocks noChangeAspect="1" noChangeArrowheads="1"/>
          </p:cNvPicPr>
          <p:nvPr/>
        </p:nvPicPr>
        <p:blipFill>
          <a:blip r:embed="rId2" cstate="print"/>
          <a:srcRect t="2579" b="4512"/>
          <a:stretch>
            <a:fillRect/>
          </a:stretch>
        </p:blipFill>
        <p:spPr bwMode="auto">
          <a:xfrm>
            <a:off x="4409329" y="1309750"/>
            <a:ext cx="3792158" cy="457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3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vert="horz" lIns="90488" tIns="44450" rIns="90488" bIns="44450" rtlCol="0" anchor="ctr" anchorCtr="0">
            <a:noAutofit/>
          </a:bodyPr>
          <a:lstStyle/>
          <a:p>
            <a:r>
              <a:rPr lang="en-US" sz="3200" b="0">
                <a:latin typeface="Calibre Semibold" panose="020B0703030202060203" pitchFamily="34" charset="0"/>
              </a:rPr>
              <a:t>Liebert FPC 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2103444" y="1965326"/>
            <a:ext cx="218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rgbClr val="FF7600"/>
                </a:solidFill>
                <a:latin typeface="Calibre Semibold" panose="020B0703030202060203" pitchFamily="34" charset="0"/>
              </a:rPr>
              <a:t>Main Input Breaker</a:t>
            </a:r>
          </a:p>
        </p:txBody>
      </p:sp>
      <p:sp>
        <p:nvSpPr>
          <p:cNvPr id="261125" name="Line 5"/>
          <p:cNvSpPr>
            <a:spLocks noChangeShapeType="1"/>
          </p:cNvSpPr>
          <p:nvPr/>
        </p:nvSpPr>
        <p:spPr bwMode="auto">
          <a:xfrm>
            <a:off x="4322618" y="2179782"/>
            <a:ext cx="1625600" cy="741218"/>
          </a:xfrm>
          <a:prstGeom prst="line">
            <a:avLst/>
          </a:prstGeom>
          <a:noFill/>
          <a:ln w="38100">
            <a:solidFill>
              <a:srgbClr val="FF7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8489780" y="1600201"/>
            <a:ext cx="2007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7600"/>
                </a:solidFill>
                <a:latin typeface="Calibre Semibold" panose="020B0703030202060203" pitchFamily="34" charset="0"/>
              </a:rPr>
              <a:t>Subfeed Breakers</a:t>
            </a: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 flipH="1">
            <a:off x="5975928" y="1828800"/>
            <a:ext cx="2431473" cy="258618"/>
          </a:xfrm>
          <a:prstGeom prst="line">
            <a:avLst/>
          </a:prstGeom>
          <a:noFill/>
          <a:ln w="38100">
            <a:solidFill>
              <a:srgbClr val="FF7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>
            <a:off x="5957456" y="1828801"/>
            <a:ext cx="2449945" cy="628073"/>
          </a:xfrm>
          <a:prstGeom prst="line">
            <a:avLst/>
          </a:prstGeom>
          <a:noFill/>
          <a:ln w="38100">
            <a:solidFill>
              <a:srgbClr val="FF7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8489780" y="2303464"/>
            <a:ext cx="6591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7600"/>
                </a:solidFill>
                <a:latin typeface="Calibre Semibold" panose="020B0703030202060203" pitchFamily="34" charset="0"/>
              </a:rPr>
              <a:t>PMP</a:t>
            </a: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 flipV="1">
            <a:off x="7647709" y="2262910"/>
            <a:ext cx="842071" cy="193964"/>
          </a:xfrm>
          <a:prstGeom prst="line">
            <a:avLst/>
          </a:prstGeom>
          <a:noFill/>
          <a:ln w="38100">
            <a:solidFill>
              <a:srgbClr val="FF7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1133" name="Text Box 13"/>
          <p:cNvSpPr txBox="1">
            <a:spLocks noChangeArrowheads="1"/>
          </p:cNvSpPr>
          <p:nvPr/>
        </p:nvSpPr>
        <p:spPr bwMode="auto">
          <a:xfrm>
            <a:off x="2821930" y="3657601"/>
            <a:ext cx="1465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7600"/>
                </a:solidFill>
                <a:latin typeface="Calibre Semibold" panose="020B0703030202060203" pitchFamily="34" charset="0"/>
              </a:rPr>
              <a:t>Transformer</a:t>
            </a:r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4343400" y="3886200"/>
            <a:ext cx="1905000" cy="304800"/>
          </a:xfrm>
          <a:prstGeom prst="line">
            <a:avLst/>
          </a:prstGeom>
          <a:noFill/>
          <a:ln w="38100">
            <a:solidFill>
              <a:srgbClr val="FF7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35089" y="267487"/>
            <a:ext cx="9982679" cy="389723"/>
          </a:xfrm>
        </p:spPr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power conditioning and distribution products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sp>
        <p:nvSpPr>
          <p:cNvPr id="56" name="Line 6"/>
          <p:cNvSpPr>
            <a:spLocks noChangeShapeType="1"/>
          </p:cNvSpPr>
          <p:nvPr/>
        </p:nvSpPr>
        <p:spPr bwMode="auto">
          <a:xfrm>
            <a:off x="2031975" y="6160655"/>
            <a:ext cx="8046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 b="1">
              <a:cs typeface="Arial" pitchFamily="34" charset="0"/>
            </a:endParaRPr>
          </a:p>
        </p:txBody>
      </p:sp>
      <p:sp>
        <p:nvSpPr>
          <p:cNvPr id="57" name="Line 17"/>
          <p:cNvSpPr>
            <a:spLocks noChangeShapeType="1"/>
          </p:cNvSpPr>
          <p:nvPr/>
        </p:nvSpPr>
        <p:spPr bwMode="auto">
          <a:xfrm flipV="1">
            <a:off x="2031976" y="1040015"/>
            <a:ext cx="0" cy="51206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 b="1">
              <a:cs typeface="Arial" pitchFamily="34" charset="0"/>
            </a:endParaRPr>
          </a:p>
        </p:txBody>
      </p:sp>
      <p:sp>
        <p:nvSpPr>
          <p:cNvPr id="58" name="Rectangle 35"/>
          <p:cNvSpPr>
            <a:spLocks noChangeArrowheads="1"/>
          </p:cNvSpPr>
          <p:nvPr/>
        </p:nvSpPr>
        <p:spPr bwMode="auto">
          <a:xfrm>
            <a:off x="4114776" y="2362201"/>
            <a:ext cx="2667000" cy="31273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STS2/PDU  (250, 400, 600, 800A)</a:t>
            </a:r>
          </a:p>
        </p:txBody>
      </p:sp>
      <p:sp>
        <p:nvSpPr>
          <p:cNvPr id="60" name="Rectangle 38"/>
          <p:cNvSpPr>
            <a:spLocks noChangeArrowheads="1"/>
          </p:cNvSpPr>
          <p:nvPr/>
        </p:nvSpPr>
        <p:spPr bwMode="auto">
          <a:xfrm>
            <a:off x="3733776" y="1981200"/>
            <a:ext cx="3429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STS2  (100, 250, 400, 600, 800, 1000A)</a:t>
            </a:r>
          </a:p>
        </p:txBody>
      </p:sp>
      <p:sp>
        <p:nvSpPr>
          <p:cNvPr id="61" name="Rectangle 38"/>
          <p:cNvSpPr>
            <a:spLocks noChangeArrowheads="1"/>
          </p:cNvSpPr>
          <p:nvPr/>
        </p:nvSpPr>
        <p:spPr bwMode="auto">
          <a:xfrm>
            <a:off x="2724126" y="3787850"/>
            <a:ext cx="3886200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FPC   (15, 30, 50, 75, 100, 125, 150, 200, 225, 300kVA )</a:t>
            </a:r>
          </a:p>
        </p:txBody>
      </p:sp>
      <p:sp>
        <p:nvSpPr>
          <p:cNvPr id="63" name="Rectangle 38"/>
          <p:cNvSpPr>
            <a:spLocks noChangeArrowheads="1"/>
          </p:cNvSpPr>
          <p:nvPr/>
        </p:nvSpPr>
        <p:spPr bwMode="auto">
          <a:xfrm>
            <a:off x="2724126" y="4197426"/>
            <a:ext cx="5524500" cy="219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  PPC   (15, 30, 50, 75, 100, 125, 150, 200, 225, 300, 430, </a:t>
            </a:r>
            <a:r>
              <a:rPr lang="en-US" altLang="zh-CN" sz="1400" b="1" u="sng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500, 600, 700</a:t>
            </a: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, 800kVA) </a:t>
            </a: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80977" y="4102175"/>
            <a:ext cx="1523999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PPC</a:t>
            </a: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380976" y="3721175"/>
            <a:ext cx="1524000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FPC</a:t>
            </a: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380976" y="5200650"/>
            <a:ext cx="1524000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FDC</a:t>
            </a:r>
          </a:p>
        </p:txBody>
      </p:sp>
      <p:sp>
        <p:nvSpPr>
          <p:cNvPr id="68" name="Text Box 37"/>
          <p:cNvSpPr txBox="1">
            <a:spLocks noChangeArrowheads="1"/>
          </p:cNvSpPr>
          <p:nvPr/>
        </p:nvSpPr>
        <p:spPr bwMode="auto">
          <a:xfrm>
            <a:off x="380976" y="5581650"/>
            <a:ext cx="1524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RX</a:t>
            </a:r>
          </a:p>
        </p:txBody>
      </p:sp>
      <p:sp>
        <p:nvSpPr>
          <p:cNvPr id="69" name="Text Box 37"/>
          <p:cNvSpPr txBox="1">
            <a:spLocks noChangeArrowheads="1"/>
          </p:cNvSpPr>
          <p:nvPr/>
        </p:nvSpPr>
        <p:spPr bwMode="auto">
          <a:xfrm>
            <a:off x="380976" y="1981200"/>
            <a:ext cx="1524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STS2</a:t>
            </a:r>
          </a:p>
        </p:txBody>
      </p:sp>
      <p:sp>
        <p:nvSpPr>
          <p:cNvPr id="70" name="Text Box 37"/>
          <p:cNvSpPr txBox="1">
            <a:spLocks noChangeArrowheads="1"/>
          </p:cNvSpPr>
          <p:nvPr/>
        </p:nvSpPr>
        <p:spPr bwMode="auto">
          <a:xfrm>
            <a:off x="380976" y="2362200"/>
            <a:ext cx="1524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STS2/ PDU</a:t>
            </a:r>
          </a:p>
        </p:txBody>
      </p:sp>
      <p:sp>
        <p:nvSpPr>
          <p:cNvPr id="71" name="Rectangle 38"/>
          <p:cNvSpPr>
            <a:spLocks noChangeArrowheads="1"/>
          </p:cNvSpPr>
          <p:nvPr/>
        </p:nvSpPr>
        <p:spPr bwMode="auto">
          <a:xfrm>
            <a:off x="2362176" y="5257800"/>
            <a:ext cx="3886200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4 x 42 Pole Panel Boards</a:t>
            </a:r>
          </a:p>
        </p:txBody>
      </p:sp>
      <p:sp>
        <p:nvSpPr>
          <p:cNvPr id="72" name="Rectangle 38"/>
          <p:cNvSpPr>
            <a:spLocks noChangeArrowheads="1"/>
          </p:cNvSpPr>
          <p:nvPr/>
        </p:nvSpPr>
        <p:spPr bwMode="auto">
          <a:xfrm>
            <a:off x="2362176" y="5657850"/>
            <a:ext cx="3886200" cy="228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1 x 84 Pole Panel Boards</a:t>
            </a:r>
          </a:p>
        </p:txBody>
      </p: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2333602" y="3456325"/>
            <a:ext cx="3964974" cy="2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r>
              <a:rPr lang="en-US" altLang="zh-CN" dirty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Transformer </a:t>
            </a:r>
            <a:r>
              <a:rPr lang="en-US" altLang="zh-CN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Based Distribution Center</a:t>
            </a:r>
            <a:endParaRPr lang="zh-CN" altLang="en-US" dirty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74" name="Rectangle 2"/>
          <p:cNvSpPr>
            <a:spLocks noChangeArrowheads="1"/>
          </p:cNvSpPr>
          <p:nvPr/>
        </p:nvSpPr>
        <p:spPr bwMode="auto">
          <a:xfrm>
            <a:off x="2333602" y="4926274"/>
            <a:ext cx="1921917" cy="36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r>
              <a:rPr lang="en-US" altLang="zh-CN" dirty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Distribution Panel</a:t>
            </a:r>
            <a:endParaRPr lang="zh-CN" altLang="en-US" dirty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8784"/>
          <a:stretch/>
        </p:blipFill>
        <p:spPr>
          <a:xfrm>
            <a:off x="8468402" y="3266504"/>
            <a:ext cx="955769" cy="1551032"/>
          </a:xfrm>
          <a:prstGeom prst="rect">
            <a:avLst/>
          </a:prstGeom>
        </p:spPr>
      </p:pic>
      <p:sp>
        <p:nvSpPr>
          <p:cNvPr id="77" name="Rectangle 2"/>
          <p:cNvSpPr>
            <a:spLocks noChangeArrowheads="1"/>
          </p:cNvSpPr>
          <p:nvPr/>
        </p:nvSpPr>
        <p:spPr bwMode="auto">
          <a:xfrm>
            <a:off x="2333602" y="1217751"/>
            <a:ext cx="3964974" cy="2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r>
              <a:rPr lang="en-US" altLang="zh-CN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Static Transfer Switches</a:t>
            </a:r>
            <a:endParaRPr lang="zh-CN" altLang="en-US" dirty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9930411" y="2594919"/>
            <a:ext cx="2039164" cy="1668162"/>
            <a:chOff x="9930411" y="2286000"/>
            <a:chExt cx="2039164" cy="1668162"/>
          </a:xfrm>
        </p:grpSpPr>
        <p:sp>
          <p:nvSpPr>
            <p:cNvPr id="80" name="Rectangle 79"/>
            <p:cNvSpPr/>
            <p:nvPr/>
          </p:nvSpPr>
          <p:spPr>
            <a:xfrm>
              <a:off x="9930411" y="2286000"/>
              <a:ext cx="2039164" cy="16681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 Box 37"/>
            <p:cNvSpPr txBox="1">
              <a:spLocks noChangeArrowheads="1"/>
            </p:cNvSpPr>
            <p:nvPr/>
          </p:nvSpPr>
          <p:spPr bwMode="auto">
            <a:xfrm>
              <a:off x="10178866" y="2813208"/>
              <a:ext cx="1524000" cy="304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charset="0"/>
                </a:rPr>
                <a:t>In Row </a:t>
              </a:r>
            </a:p>
          </p:txBody>
        </p:sp>
        <p:sp>
          <p:nvSpPr>
            <p:cNvPr id="82" name="Text Box 37"/>
            <p:cNvSpPr txBox="1">
              <a:spLocks noChangeArrowheads="1"/>
            </p:cNvSpPr>
            <p:nvPr/>
          </p:nvSpPr>
          <p:spPr bwMode="auto">
            <a:xfrm>
              <a:off x="10178866" y="3300272"/>
              <a:ext cx="1523999" cy="312106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charset="0"/>
                </a:rPr>
                <a:t>In Room</a:t>
              </a:r>
            </a:p>
          </p:txBody>
        </p:sp>
        <p:sp>
          <p:nvSpPr>
            <p:cNvPr id="83" name="Rectangle 2"/>
            <p:cNvSpPr>
              <a:spLocks noChangeArrowheads="1"/>
            </p:cNvSpPr>
            <p:nvPr/>
          </p:nvSpPr>
          <p:spPr bwMode="auto">
            <a:xfrm>
              <a:off x="10178866" y="2402650"/>
              <a:ext cx="1524000" cy="360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CN" dirty="0" smtClean="0">
                  <a:latin typeface="Calibre Semibold" panose="020B0703030202060203" pitchFamily="34" charset="0"/>
                  <a:ea typeface="黑体" pitchFamily="2" charset="-122"/>
                  <a:cs typeface="Arial" charset="0"/>
                </a:rPr>
                <a:t>Legend</a:t>
              </a:r>
              <a:endParaRPr lang="zh-CN" altLang="en-US" dirty="0">
                <a:latin typeface="Calibre Semibold" panose="020B0703030202060203" pitchFamily="34" charset="0"/>
                <a:ea typeface="黑体" pitchFamily="2" charset="-122"/>
                <a:cs typeface="Arial" charset="0"/>
              </a:endParaRP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2078" y="4474805"/>
            <a:ext cx="853361" cy="162754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t="7688" r="23063" b="12553"/>
          <a:stretch/>
        </p:blipFill>
        <p:spPr>
          <a:xfrm>
            <a:off x="6440045" y="4481383"/>
            <a:ext cx="786527" cy="1679271"/>
          </a:xfrm>
          <a:prstGeom prst="rect">
            <a:avLst/>
          </a:prstGeom>
        </p:spPr>
      </p:pic>
      <p:sp>
        <p:nvSpPr>
          <p:cNvPr id="86" name="Rounded Rectangle 85"/>
          <p:cNvSpPr/>
          <p:nvPr/>
        </p:nvSpPr>
        <p:spPr bwMode="auto">
          <a:xfrm>
            <a:off x="280171" y="4957973"/>
            <a:ext cx="6095916" cy="1069314"/>
          </a:xfrm>
          <a:prstGeom prst="roundRect">
            <a:avLst/>
          </a:prstGeom>
          <a:noFill/>
          <a:ln w="57150" cap="flat" cmpd="sng" algn="ctr">
            <a:solidFill>
              <a:srgbClr val="FF7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pitchFamily="18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7364" y="1543824"/>
            <a:ext cx="863682" cy="1391724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9508" y="1487433"/>
            <a:ext cx="1371600" cy="14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5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6"/>
          <p:cNvSpPr>
            <a:spLocks noChangeShapeType="1"/>
          </p:cNvSpPr>
          <p:nvPr/>
        </p:nvSpPr>
        <p:spPr bwMode="auto">
          <a:xfrm>
            <a:off x="2031975" y="6160655"/>
            <a:ext cx="8046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 b="1">
              <a:cs typeface="Arial" pitchFamily="34" charset="0"/>
            </a:endParaRPr>
          </a:p>
        </p:txBody>
      </p:sp>
      <p:sp>
        <p:nvSpPr>
          <p:cNvPr id="52" name="Line 17"/>
          <p:cNvSpPr>
            <a:spLocks noChangeShapeType="1"/>
          </p:cNvSpPr>
          <p:nvPr/>
        </p:nvSpPr>
        <p:spPr bwMode="auto">
          <a:xfrm flipV="1">
            <a:off x="2031976" y="1040015"/>
            <a:ext cx="0" cy="51206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 b="1">
              <a:cs typeface="Arial" pitchFamily="34" charset="0"/>
            </a:endParaRPr>
          </a:p>
        </p:txBody>
      </p:sp>
      <p:sp>
        <p:nvSpPr>
          <p:cNvPr id="59" name="Rectangle 35"/>
          <p:cNvSpPr>
            <a:spLocks noChangeArrowheads="1"/>
          </p:cNvSpPr>
          <p:nvPr/>
        </p:nvSpPr>
        <p:spPr bwMode="auto">
          <a:xfrm>
            <a:off x="4114776" y="2362201"/>
            <a:ext cx="2667000" cy="31273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STS2/PDU  (250, 400, 600, 800A)</a:t>
            </a:r>
          </a:p>
        </p:txBody>
      </p:sp>
      <p:sp>
        <p:nvSpPr>
          <p:cNvPr id="62" name="Rectangle 38"/>
          <p:cNvSpPr>
            <a:spLocks noChangeArrowheads="1"/>
          </p:cNvSpPr>
          <p:nvPr/>
        </p:nvSpPr>
        <p:spPr bwMode="auto">
          <a:xfrm>
            <a:off x="3733776" y="1981200"/>
            <a:ext cx="3429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STS2  (100, 250, 400, 600, 800, 1000A)</a:t>
            </a:r>
          </a:p>
        </p:txBody>
      </p:sp>
      <p:sp>
        <p:nvSpPr>
          <p:cNvPr id="65" name="Rectangle 38"/>
          <p:cNvSpPr>
            <a:spLocks noChangeArrowheads="1"/>
          </p:cNvSpPr>
          <p:nvPr/>
        </p:nvSpPr>
        <p:spPr bwMode="auto">
          <a:xfrm>
            <a:off x="2724126" y="3787850"/>
            <a:ext cx="3886200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FPC   (15, 30, 50, 75, 100, 125, 150, 200, 225, 300kVA )</a:t>
            </a: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2724126" y="4197426"/>
            <a:ext cx="5524500" cy="219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  PPC   (15, 30, 50, 75, 100, 125, 150, 200, 225, 300, 430, </a:t>
            </a:r>
            <a:r>
              <a:rPr lang="en-US" altLang="zh-CN" sz="1400" b="1" u="sng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500, 600, 700</a:t>
            </a: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, 800kVA) </a:t>
            </a: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380977" y="4102175"/>
            <a:ext cx="1523999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PPC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380976" y="3721175"/>
            <a:ext cx="1524000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FPC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380976" y="5200650"/>
            <a:ext cx="1524000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FDC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380976" y="5581650"/>
            <a:ext cx="1524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RX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380976" y="1981200"/>
            <a:ext cx="1524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STS2</a:t>
            </a:r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380976" y="2362200"/>
            <a:ext cx="1524000" cy="304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Liebert STS2/ PDU</a:t>
            </a:r>
          </a:p>
        </p:txBody>
      </p:sp>
      <p:sp>
        <p:nvSpPr>
          <p:cNvPr id="51" name="Rectangle 38"/>
          <p:cNvSpPr>
            <a:spLocks noChangeArrowheads="1"/>
          </p:cNvSpPr>
          <p:nvPr/>
        </p:nvSpPr>
        <p:spPr bwMode="auto">
          <a:xfrm>
            <a:off x="2362176" y="5257800"/>
            <a:ext cx="3886200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4 x 42 Pole Panel Boards</a:t>
            </a:r>
          </a:p>
        </p:txBody>
      </p:sp>
      <p:sp>
        <p:nvSpPr>
          <p:cNvPr id="53" name="Rectangle 38"/>
          <p:cNvSpPr>
            <a:spLocks noChangeArrowheads="1"/>
          </p:cNvSpPr>
          <p:nvPr/>
        </p:nvSpPr>
        <p:spPr bwMode="auto">
          <a:xfrm>
            <a:off x="2362176" y="5657850"/>
            <a:ext cx="3886200" cy="228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e Semibold" panose="020B0703030202060203" pitchFamily="34" charset="0"/>
                <a:cs typeface="Arial" charset="0"/>
              </a:rPr>
              <a:t>1 x 84 Pole Panel Boards</a:t>
            </a: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2333602" y="3456325"/>
            <a:ext cx="3964974" cy="2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r>
              <a:rPr lang="en-US" altLang="zh-CN" dirty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Transformer </a:t>
            </a:r>
            <a:r>
              <a:rPr lang="en-US" altLang="zh-CN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Based Distribution Center</a:t>
            </a:r>
            <a:endParaRPr lang="zh-CN" altLang="en-US" dirty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333602" y="4926274"/>
            <a:ext cx="1921917" cy="36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r>
              <a:rPr lang="en-US" altLang="zh-CN" dirty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Distribution Panel</a:t>
            </a:r>
            <a:endParaRPr lang="zh-CN" altLang="en-US" dirty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89" y="267487"/>
            <a:ext cx="9982679" cy="389723"/>
          </a:xfrm>
        </p:spPr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power conditioning and distribution products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7364" y="1543824"/>
            <a:ext cx="863682" cy="1391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8784"/>
          <a:stretch/>
        </p:blipFill>
        <p:spPr>
          <a:xfrm>
            <a:off x="8468402" y="3266504"/>
            <a:ext cx="955769" cy="1551032"/>
          </a:xfrm>
          <a:prstGeom prst="rect">
            <a:avLst/>
          </a:prstGeom>
        </p:spPr>
      </p:pic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2333602" y="1217751"/>
            <a:ext cx="3964974" cy="2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r>
              <a:rPr lang="en-US" altLang="zh-CN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Static Transfer Switches</a:t>
            </a:r>
            <a:endParaRPr lang="zh-CN" altLang="en-US" dirty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9508" y="1487433"/>
            <a:ext cx="1371600" cy="14781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930411" y="2594919"/>
            <a:ext cx="2039164" cy="1668162"/>
            <a:chOff x="9930411" y="2286000"/>
            <a:chExt cx="2039164" cy="1668162"/>
          </a:xfrm>
        </p:grpSpPr>
        <p:sp>
          <p:nvSpPr>
            <p:cNvPr id="9" name="Rectangle 8"/>
            <p:cNvSpPr/>
            <p:nvPr/>
          </p:nvSpPr>
          <p:spPr>
            <a:xfrm>
              <a:off x="9930411" y="2286000"/>
              <a:ext cx="2039164" cy="16681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37"/>
            <p:cNvSpPr txBox="1">
              <a:spLocks noChangeArrowheads="1"/>
            </p:cNvSpPr>
            <p:nvPr/>
          </p:nvSpPr>
          <p:spPr bwMode="auto">
            <a:xfrm>
              <a:off x="10178866" y="2813208"/>
              <a:ext cx="1524000" cy="304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charset="0"/>
                </a:rPr>
                <a:t>In Row </a:t>
              </a:r>
            </a:p>
          </p:txBody>
        </p:sp>
        <p:sp>
          <p:nvSpPr>
            <p:cNvPr id="31" name="Text Box 37"/>
            <p:cNvSpPr txBox="1">
              <a:spLocks noChangeArrowheads="1"/>
            </p:cNvSpPr>
            <p:nvPr/>
          </p:nvSpPr>
          <p:spPr bwMode="auto">
            <a:xfrm>
              <a:off x="10178866" y="3300272"/>
              <a:ext cx="1523999" cy="312106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Calibre Semibold" panose="020B0703030202060203" pitchFamily="34" charset="0"/>
                  <a:cs typeface="Arial" charset="0"/>
                </a:rPr>
                <a:t>In Room</a:t>
              </a:r>
            </a:p>
          </p:txBody>
        </p:sp>
        <p:sp>
          <p:nvSpPr>
            <p:cNvPr id="47" name="Rectangle 2"/>
            <p:cNvSpPr>
              <a:spLocks noChangeArrowheads="1"/>
            </p:cNvSpPr>
            <p:nvPr/>
          </p:nvSpPr>
          <p:spPr bwMode="auto">
            <a:xfrm>
              <a:off x="10178866" y="2402650"/>
              <a:ext cx="1524000" cy="360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CN" dirty="0" smtClean="0">
                  <a:latin typeface="Calibre Semibold" panose="020B0703030202060203" pitchFamily="34" charset="0"/>
                  <a:ea typeface="黑体" pitchFamily="2" charset="-122"/>
                  <a:cs typeface="Arial" charset="0"/>
                </a:rPr>
                <a:t>Legend</a:t>
              </a:r>
              <a:endParaRPr lang="zh-CN" altLang="en-US" dirty="0">
                <a:latin typeface="Calibre Semibold" panose="020B0703030202060203" pitchFamily="34" charset="0"/>
                <a:ea typeface="黑体" pitchFamily="2" charset="-122"/>
                <a:cs typeface="Arial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2078" y="4474805"/>
            <a:ext cx="853361" cy="1627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t="7688" r="23063" b="12553"/>
          <a:stretch/>
        </p:blipFill>
        <p:spPr>
          <a:xfrm>
            <a:off x="6440045" y="4481383"/>
            <a:ext cx="786527" cy="1679271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 bwMode="auto">
          <a:xfrm>
            <a:off x="280171" y="1206551"/>
            <a:ext cx="7001908" cy="1848592"/>
          </a:xfrm>
          <a:prstGeom prst="roundRect">
            <a:avLst/>
          </a:prstGeom>
          <a:noFill/>
          <a:ln w="57150" cap="flat" cmpd="sng" algn="ctr">
            <a:solidFill>
              <a:srgbClr val="FF7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3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234441" y="1572026"/>
            <a:ext cx="11432976" cy="3713949"/>
          </a:xfrm>
        </p:spPr>
        <p:txBody>
          <a:bodyPr/>
          <a:lstStyle/>
          <a:p>
            <a:pPr>
              <a:buNone/>
            </a:pPr>
            <a:r>
              <a:rPr lang="en-US" sz="2800" b="0" dirty="0" err="1" smtClean="0">
                <a:latin typeface="Calibre Semibold" panose="020B0703030202060203" pitchFamily="34" charset="0"/>
              </a:rPr>
              <a:t>Liebert</a:t>
            </a:r>
            <a:r>
              <a:rPr lang="en-US" sz="2800" b="0" dirty="0" smtClean="0">
                <a:latin typeface="Calibre Semibold" panose="020B0703030202060203" pitchFamily="34" charset="0"/>
              </a:rPr>
              <a:t> FDC Remote </a:t>
            </a:r>
            <a:r>
              <a:rPr lang="en-US" sz="2800" b="0" dirty="0">
                <a:latin typeface="Calibre Semibold" panose="020B0703030202060203" pitchFamily="34" charset="0"/>
              </a:rPr>
              <a:t>Power Panel (RPP)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e Semibold" panose="020B0703030202060203" pitchFamily="34" charset="0"/>
              </a:rPr>
              <a:t>Transformer-less </a:t>
            </a:r>
            <a:r>
              <a:rPr lang="en-US" sz="1800" dirty="0" smtClean="0">
                <a:latin typeface="Calibre Semibold" panose="020B0703030202060203" pitchFamily="34" charset="0"/>
              </a:rPr>
              <a:t>design</a:t>
            </a:r>
            <a:endParaRPr lang="en-US" sz="1800" dirty="0">
              <a:latin typeface="Calibre Semibold" panose="020B0703030202060203" pitchFamily="34" charset="0"/>
            </a:endParaRP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e Semibold" panose="020B0703030202060203" pitchFamily="34" charset="0"/>
              </a:rPr>
              <a:t>Row-Based “IT-Cabinet” design that can also be </a:t>
            </a:r>
            <a:r>
              <a:rPr lang="en-US" sz="1800" dirty="0" smtClean="0">
                <a:latin typeface="Calibre Semibold" panose="020B0703030202060203" pitchFamily="34" charset="0"/>
              </a:rPr>
              <a:t>room based</a:t>
            </a:r>
            <a:endParaRPr lang="en-US" sz="1800" dirty="0">
              <a:latin typeface="Calibre Semibold" panose="020B0703030202060203" pitchFamily="34" charset="0"/>
            </a:endParaRP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e Semibold" panose="020B0703030202060203" pitchFamily="34" charset="0"/>
              </a:rPr>
              <a:t>19” width (One Rack Space)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e Semibold" panose="020B0703030202060203" pitchFamily="34" charset="0"/>
              </a:rPr>
              <a:t>One, </a:t>
            </a:r>
            <a:r>
              <a:rPr lang="en-US" sz="18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two</a:t>
            </a:r>
            <a:r>
              <a:rPr lang="en-US" sz="1800" dirty="0">
                <a:solidFill>
                  <a:schemeClr val="tx1"/>
                </a:solidFill>
                <a:latin typeface="Calibre Semibold" panose="020B0703030202060203" pitchFamily="34" charset="0"/>
              </a:rPr>
              <a:t>, or </a:t>
            </a:r>
            <a:r>
              <a:rPr lang="en-US" sz="18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four inputs</a:t>
            </a:r>
            <a:endParaRPr lang="en-US" sz="1800" dirty="0">
              <a:solidFill>
                <a:schemeClr val="tx1"/>
              </a:solidFill>
              <a:latin typeface="Calibre Semibold" panose="020B0703030202060203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Input/output voltages</a:t>
            </a:r>
            <a:r>
              <a:rPr lang="en-US" sz="1800" dirty="0">
                <a:solidFill>
                  <a:schemeClr val="tx1"/>
                </a:solidFill>
                <a:latin typeface="Calibre Semibold" panose="020B0703030202060203" pitchFamily="34" charset="0"/>
              </a:rPr>
              <a:t>: </a:t>
            </a:r>
            <a:r>
              <a:rPr lang="es-ES" sz="1800" dirty="0">
                <a:solidFill>
                  <a:schemeClr val="tx1"/>
                </a:solidFill>
                <a:latin typeface="Calibre Semibold" panose="020B0703030202060203" pitchFamily="34" charset="0"/>
              </a:rPr>
              <a:t>208Y/120, 220Y/127, 240Y/139, 380Y/220, 400Y/230, 415Y/240 </a:t>
            </a:r>
            <a:r>
              <a:rPr lang="en-US" sz="18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volts</a:t>
            </a:r>
            <a:endParaRPr lang="en-US" sz="1800" dirty="0">
              <a:solidFill>
                <a:schemeClr val="tx1"/>
              </a:solidFill>
              <a:latin typeface="Calibre Semibold" panose="020B0703030202060203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e Semibold" panose="020B0703030202060203" pitchFamily="34" charset="0"/>
              </a:rPr>
              <a:t>Four (4) 42-pole panel-boards with individual main breakers (168 poles)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e Semibold" panose="020B0703030202060203" pitchFamily="34" charset="0"/>
              </a:rPr>
              <a:t>Bottom cable entry/exit design standard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e Semibold" panose="020B0703030202060203" pitchFamily="34" charset="0"/>
              </a:rPr>
              <a:t>Front and </a:t>
            </a:r>
            <a:r>
              <a:rPr lang="en-US" sz="180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rear access </a:t>
            </a:r>
            <a:r>
              <a:rPr lang="en-US" sz="1800" dirty="0">
                <a:solidFill>
                  <a:schemeClr val="tx1"/>
                </a:solidFill>
                <a:latin typeface="Calibre Semibold" panose="020B0703030202060203" pitchFamily="34" charset="0"/>
              </a:rPr>
              <a:t>only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kern="1200" dirty="0" smtClean="0">
                <a:latin typeface="Arial" charset="0"/>
                <a:ea typeface="+mn-ea"/>
                <a:cs typeface="+mn-cs"/>
              </a:rPr>
              <a:t>Row Based remote power panels </a:t>
            </a:r>
            <a:endParaRPr lang="en-US" altLang="zh-CN" sz="3200" kern="12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3" t="7568" r="22013" b="11832"/>
          <a:stretch/>
        </p:blipFill>
        <p:spPr>
          <a:xfrm>
            <a:off x="9454411" y="1468395"/>
            <a:ext cx="1823276" cy="392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>
          <a:xfrm>
            <a:off x="388215" y="1316653"/>
            <a:ext cx="7338877" cy="42246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Fills need </a:t>
            </a:r>
            <a:r>
              <a:rPr lang="en-US" dirty="0">
                <a:solidFill>
                  <a:schemeClr val="tx1"/>
                </a:solidFill>
                <a:latin typeface="Calibre Semibold" panose="020B0703030202060203" pitchFamily="34" charset="0"/>
              </a:rPr>
              <a:t>for more branch circuits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e Semibold" panose="020B0703030202060203" pitchFamily="34" charset="0"/>
              </a:rPr>
              <a:t>Reduce risks associated with adding circuits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e Semibold" panose="020B0703030202060203" pitchFamily="34" charset="0"/>
              </a:rPr>
              <a:t>Distribution that </a:t>
            </a:r>
          </a:p>
          <a:p>
            <a:pPr marL="785936" lvl="2" indent="-342900">
              <a:buClr>
                <a:schemeClr val="tx1"/>
              </a:buClr>
            </a:pPr>
            <a:r>
              <a:rPr lang="en-US" dirty="0">
                <a:latin typeface="Calibre Regular" panose="020B0503030202060203" pitchFamily="34" charset="0"/>
              </a:rPr>
              <a:t>Is closer to the load</a:t>
            </a:r>
          </a:p>
          <a:p>
            <a:pPr marL="785936" lvl="2" indent="-342900">
              <a:buClr>
                <a:schemeClr val="tx1"/>
              </a:buClr>
            </a:pPr>
            <a:r>
              <a:rPr lang="en-US" dirty="0">
                <a:latin typeface="Calibre Regular" panose="020B0503030202060203" pitchFamily="34" charset="0"/>
              </a:rPr>
              <a:t>Is scalable</a:t>
            </a:r>
          </a:p>
          <a:p>
            <a:pPr marL="785936" lvl="2" indent="-342900">
              <a:buClr>
                <a:schemeClr val="tx1"/>
              </a:buClr>
            </a:pPr>
            <a:r>
              <a:rPr lang="en-US" dirty="0">
                <a:latin typeface="Calibre Regular" panose="020B0503030202060203" pitchFamily="34" charset="0"/>
              </a:rPr>
              <a:t>Conserves Data Center space</a:t>
            </a:r>
          </a:p>
          <a:p>
            <a:pPr marL="785936" lvl="2" indent="-342900">
              <a:buClr>
                <a:schemeClr val="tx1"/>
              </a:buClr>
            </a:pPr>
            <a:r>
              <a:rPr lang="en-US" dirty="0">
                <a:latin typeface="Calibre Regular" panose="020B0503030202060203" pitchFamily="34" charset="0"/>
              </a:rPr>
              <a:t>Is easy to install</a:t>
            </a:r>
          </a:p>
          <a:p>
            <a:pPr marL="785936" lvl="2" indent="-342900"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Calibre Regular" panose="020B0503030202060203" pitchFamily="34" charset="0"/>
              </a:rPr>
              <a:t>Matches an IT cabinet rack line-up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e Semibold" panose="020B0703030202060203" pitchFamily="34" charset="0"/>
              </a:rPr>
              <a:t>Top or thru-side cabling capability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e Semibold" panose="020B0703030202060203" pitchFamily="34" charset="0"/>
              </a:rPr>
              <a:t>Integrated end-to-end power and distribution solution</a:t>
            </a: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0" kern="1200" dirty="0" err="1" smtClean="0">
                <a:latin typeface="Calibre Semibold" panose="020B0703030202060203" pitchFamily="34" charset="0"/>
                <a:ea typeface="+mn-ea"/>
                <a:cs typeface="+mn-cs"/>
              </a:rPr>
              <a:t>Fdc</a:t>
            </a:r>
            <a:r>
              <a:rPr lang="en-US" altLang="zh-CN" sz="3200" b="0" kern="1200" dirty="0" smtClean="0">
                <a:latin typeface="Calibre Semibold" panose="020B0703030202060203" pitchFamily="34" charset="0"/>
                <a:ea typeface="+mn-ea"/>
                <a:cs typeface="+mn-cs"/>
              </a:rPr>
              <a:t> Benefits</a:t>
            </a:r>
            <a:endParaRPr lang="en-US" altLang="zh-CN" sz="3200" b="0" kern="1200" dirty="0">
              <a:latin typeface="Calibre Semibold" panose="020B070303020206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" b="2523"/>
          <a:stretch/>
        </p:blipFill>
        <p:spPr>
          <a:xfrm>
            <a:off x="7512909" y="1798423"/>
            <a:ext cx="4234252" cy="3261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5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0" kern="1200" dirty="0" smtClean="0">
                <a:latin typeface="Calibre Semibold" panose="020B0703030202060203" pitchFamily="34" charset="0"/>
                <a:ea typeface="+mn-ea"/>
                <a:cs typeface="+mn-cs"/>
              </a:rPr>
              <a:t>FDC details</a:t>
            </a:r>
            <a:endParaRPr lang="en-US" altLang="zh-CN" sz="3200" b="0" kern="1200" dirty="0">
              <a:latin typeface="Calibre Semibold" panose="020B0703030202060203" pitchFamily="34" charset="0"/>
              <a:ea typeface="+mn-ea"/>
              <a:cs typeface="+mn-cs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1055868" y="1241121"/>
            <a:ext cx="6053386" cy="4375758"/>
          </a:xfrm>
          <a:prstGeom prst="rect">
            <a:avLst/>
          </a:prstGeom>
        </p:spPr>
        <p:txBody>
          <a:bodyPr/>
          <a:lstStyle/>
          <a:p>
            <a:pPr marL="282575" indent="-282575" defTabSz="9144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85000"/>
              <a:defRPr/>
            </a:pPr>
            <a:r>
              <a:rPr lang="en-US" sz="2800" kern="0" dirty="0">
                <a:solidFill>
                  <a:srgbClr val="FF7600"/>
                </a:solidFill>
                <a:latin typeface="Calibre Semibold" panose="020B0703030202060203" pitchFamily="34" charset="0"/>
              </a:rPr>
              <a:t>Power Distribution</a:t>
            </a:r>
          </a:p>
          <a:p>
            <a:pPr marL="342900" indent="-342900" defTabSz="9144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alibre Semibold" panose="020B0703030202060203" pitchFamily="34" charset="0"/>
              </a:rPr>
              <a:t>Same size </a:t>
            </a:r>
            <a:r>
              <a:rPr lang="en-US" sz="2400" kern="0" dirty="0">
                <a:solidFill>
                  <a:srgbClr val="000000"/>
                </a:solidFill>
                <a:latin typeface="Calibre Semibold" panose="020B0703030202060203" pitchFamily="34" charset="0"/>
              </a:rPr>
              <a:t>as a 19” rack</a:t>
            </a:r>
          </a:p>
          <a:p>
            <a:pPr marL="800089" lvl="1" indent="-342900" defTabSz="9144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alibre Regular" panose="020B0503030202060203" pitchFamily="34" charset="0"/>
              </a:rPr>
              <a:t>23.5”Wx38”Dx77”H</a:t>
            </a:r>
            <a:endParaRPr lang="en-US" sz="2400" kern="0" dirty="0">
              <a:solidFill>
                <a:srgbClr val="000000"/>
              </a:solidFill>
              <a:latin typeface="Calibre Regular" panose="020B0503030202060203" pitchFamily="34" charset="0"/>
            </a:endParaRPr>
          </a:p>
          <a:p>
            <a:pPr marL="342900" indent="-342900" defTabSz="9144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alibre Semibold" panose="020B0703030202060203" pitchFamily="34" charset="0"/>
              </a:rPr>
              <a:t>208/120V Input/output voltages</a:t>
            </a:r>
          </a:p>
          <a:p>
            <a:pPr marL="342900" indent="-342900" defTabSz="9144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alibre Semibold" panose="020B0703030202060203" pitchFamily="34" charset="0"/>
              </a:rPr>
              <a:t>One</a:t>
            </a:r>
            <a:r>
              <a:rPr lang="en-US" sz="2400" kern="0" dirty="0">
                <a:solidFill>
                  <a:srgbClr val="000000"/>
                </a:solidFill>
                <a:latin typeface="Calibre Semibold" panose="020B0703030202060203" pitchFamily="34" charset="0"/>
              </a:rPr>
              <a:t>, two, or four inputs  </a:t>
            </a:r>
          </a:p>
          <a:p>
            <a:pPr marL="342900" indent="-342900" defTabSz="9144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Calibre Semibold" panose="020B0703030202060203" pitchFamily="34" charset="0"/>
              </a:rPr>
              <a:t>4 panel-boards with individual main breakers</a:t>
            </a:r>
          </a:p>
          <a:p>
            <a:pPr marL="342900" indent="-342900" defTabSz="9144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Calibre Semibold" panose="020B0703030202060203" pitchFamily="34" charset="0"/>
              </a:rPr>
              <a:t>Front and rear access only</a:t>
            </a:r>
          </a:p>
          <a:p>
            <a:pPr marL="342900" indent="-342900" defTabSz="9144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Calibre Semibold" panose="020B0703030202060203" pitchFamily="34" charset="0"/>
              </a:rPr>
              <a:t>Bottom exit standard</a:t>
            </a:r>
          </a:p>
          <a:p>
            <a:pPr marL="342900" indent="-342900" defTabSz="9144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Calibre Semibold" panose="020B0703030202060203" pitchFamily="34" charset="0"/>
              </a:rPr>
              <a:t>Monitoring options available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3" t="7568" r="22013" b="11832"/>
          <a:stretch/>
        </p:blipFill>
        <p:spPr>
          <a:xfrm>
            <a:off x="9454411" y="1468395"/>
            <a:ext cx="1823276" cy="392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659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0" kern="1200" dirty="0" err="1" smtClean="0">
                <a:latin typeface="Calibre Semibold" panose="020B0703030202060203" pitchFamily="34" charset="0"/>
                <a:ea typeface="+mn-ea"/>
                <a:cs typeface="+mn-cs"/>
              </a:rPr>
              <a:t>Fdc</a:t>
            </a:r>
            <a:r>
              <a:rPr lang="en-US" altLang="zh-CN" sz="3200" b="0" kern="1200" dirty="0" smtClean="0">
                <a:latin typeface="Calibre Semibold" panose="020B0703030202060203" pitchFamily="34" charset="0"/>
                <a:ea typeface="+mn-ea"/>
                <a:cs typeface="+mn-cs"/>
              </a:rPr>
              <a:t> Top </a:t>
            </a:r>
            <a:r>
              <a:rPr lang="en-US" altLang="zh-CN" sz="3200" b="0" kern="1200" dirty="0">
                <a:latin typeface="Calibre Semibold" panose="020B0703030202060203" pitchFamily="34" charset="0"/>
                <a:ea typeface="+mn-ea"/>
                <a:cs typeface="+mn-cs"/>
              </a:rPr>
              <a:t>or Side Exit Cable Option</a:t>
            </a:r>
          </a:p>
        </p:txBody>
      </p:sp>
      <p:pic>
        <p:nvPicPr>
          <p:cNvPr id="180228" name="Picture 1028" descr="FDC no accents"/>
          <p:cNvPicPr>
            <a:picLocks noChangeAspect="1" noChangeArrowheads="1"/>
          </p:cNvPicPr>
          <p:nvPr/>
        </p:nvPicPr>
        <p:blipFill>
          <a:blip r:embed="rId2" cstate="print"/>
          <a:srcRect b="42513"/>
          <a:stretch>
            <a:fillRect/>
          </a:stretch>
        </p:blipFill>
        <p:spPr bwMode="auto">
          <a:xfrm>
            <a:off x="4467226" y="2273640"/>
            <a:ext cx="3457575" cy="4114800"/>
          </a:xfrm>
          <a:prstGeom prst="rect">
            <a:avLst/>
          </a:prstGeom>
          <a:noFill/>
        </p:spPr>
      </p:pic>
      <p:sp>
        <p:nvSpPr>
          <p:cNvPr id="180229" name="AutoShape 1029"/>
          <p:cNvSpPr>
            <a:spLocks noChangeArrowheads="1"/>
          </p:cNvSpPr>
          <p:nvPr/>
        </p:nvSpPr>
        <p:spPr bwMode="auto">
          <a:xfrm>
            <a:off x="2819400" y="3429000"/>
            <a:ext cx="1447800" cy="381000"/>
          </a:xfrm>
          <a:prstGeom prst="leftArrow">
            <a:avLst>
              <a:gd name="adj1" fmla="val 50000"/>
              <a:gd name="adj2" fmla="val 95000"/>
            </a:avLst>
          </a:prstGeom>
          <a:solidFill>
            <a:srgbClr val="FF7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230" name="AutoShape 1030"/>
          <p:cNvSpPr>
            <a:spLocks noChangeArrowheads="1"/>
          </p:cNvSpPr>
          <p:nvPr/>
        </p:nvSpPr>
        <p:spPr bwMode="auto">
          <a:xfrm rot="-10800000">
            <a:off x="8229600" y="3429000"/>
            <a:ext cx="1447800" cy="381000"/>
          </a:xfrm>
          <a:prstGeom prst="leftArrow">
            <a:avLst>
              <a:gd name="adj1" fmla="val 50000"/>
              <a:gd name="adj2" fmla="val 95000"/>
            </a:avLst>
          </a:prstGeom>
          <a:solidFill>
            <a:srgbClr val="FF7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233" name="Text Box 1033"/>
          <p:cNvSpPr txBox="1">
            <a:spLocks noChangeArrowheads="1"/>
          </p:cNvSpPr>
          <p:nvPr/>
        </p:nvSpPr>
        <p:spPr bwMode="auto">
          <a:xfrm>
            <a:off x="2895600" y="3962400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Calibre Semibold" panose="020B0703030202060203" pitchFamily="34" charset="0"/>
              </a:rPr>
              <a:t>Cables</a:t>
            </a:r>
          </a:p>
        </p:txBody>
      </p:sp>
      <p:sp>
        <p:nvSpPr>
          <p:cNvPr id="180234" name="AutoShape 1034"/>
          <p:cNvSpPr>
            <a:spLocks noChangeArrowheads="1"/>
          </p:cNvSpPr>
          <p:nvPr/>
        </p:nvSpPr>
        <p:spPr bwMode="auto">
          <a:xfrm>
            <a:off x="2819400" y="4495800"/>
            <a:ext cx="1447800" cy="381000"/>
          </a:xfrm>
          <a:prstGeom prst="leftArrow">
            <a:avLst>
              <a:gd name="adj1" fmla="val 50000"/>
              <a:gd name="adj2" fmla="val 95000"/>
            </a:avLst>
          </a:prstGeom>
          <a:solidFill>
            <a:srgbClr val="FF7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235" name="AutoShape 1035"/>
          <p:cNvSpPr>
            <a:spLocks noChangeArrowheads="1"/>
          </p:cNvSpPr>
          <p:nvPr/>
        </p:nvSpPr>
        <p:spPr bwMode="auto">
          <a:xfrm rot="-10800000">
            <a:off x="8229600" y="4495800"/>
            <a:ext cx="1447800" cy="381000"/>
          </a:xfrm>
          <a:prstGeom prst="leftArrow">
            <a:avLst>
              <a:gd name="adj1" fmla="val 50000"/>
              <a:gd name="adj2" fmla="val 95000"/>
            </a:avLst>
          </a:prstGeom>
          <a:solidFill>
            <a:srgbClr val="FF7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236" name="Text Box 1036"/>
          <p:cNvSpPr txBox="1">
            <a:spLocks noChangeArrowheads="1"/>
          </p:cNvSpPr>
          <p:nvPr/>
        </p:nvSpPr>
        <p:spPr bwMode="auto">
          <a:xfrm>
            <a:off x="8229600" y="3962400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Calibre Semibold" panose="020B0703030202060203" pitchFamily="34" charset="0"/>
              </a:rPr>
              <a:t>Cables</a:t>
            </a:r>
          </a:p>
        </p:txBody>
      </p:sp>
      <p:sp>
        <p:nvSpPr>
          <p:cNvPr id="180237" name="AutoShape 1037"/>
          <p:cNvSpPr>
            <a:spLocks noChangeArrowheads="1"/>
          </p:cNvSpPr>
          <p:nvPr/>
        </p:nvSpPr>
        <p:spPr bwMode="auto">
          <a:xfrm rot="-16200000">
            <a:off x="4800600" y="1342765"/>
            <a:ext cx="1143000" cy="3810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FF7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238" name="AutoShape 1038"/>
          <p:cNvSpPr>
            <a:spLocks noChangeArrowheads="1"/>
          </p:cNvSpPr>
          <p:nvPr/>
        </p:nvSpPr>
        <p:spPr bwMode="auto">
          <a:xfrm rot="-16200000">
            <a:off x="6324600" y="1342765"/>
            <a:ext cx="1143000" cy="3810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FF7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239" name="Text Box 1039"/>
          <p:cNvSpPr txBox="1">
            <a:spLocks noChangeArrowheads="1"/>
          </p:cNvSpPr>
          <p:nvPr/>
        </p:nvSpPr>
        <p:spPr bwMode="auto">
          <a:xfrm>
            <a:off x="5486400" y="1495165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e Semibold" panose="020B0703030202060203" pitchFamily="34" charset="0"/>
              </a:rPr>
              <a:t>Cables</a:t>
            </a:r>
          </a:p>
        </p:txBody>
      </p:sp>
    </p:spTree>
    <p:extLst>
      <p:ext uri="{BB962C8B-B14F-4D97-AF65-F5344CB8AC3E}">
        <p14:creationId xmlns:p14="http://schemas.microsoft.com/office/powerpoint/2010/main" val="22912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Grp="1" noChangeArrowheads="1"/>
          </p:cNvSpPr>
          <p:nvPr>
            <p:ph idx="1"/>
          </p:nvPr>
        </p:nvSpPr>
        <p:spPr>
          <a:xfrm>
            <a:off x="220318" y="1532338"/>
            <a:ext cx="7448173" cy="5040242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Delivering Kilowatts for Today's Servers at the Best Cost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400A, 100% rated panelboard mains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Square D 400A, 84 pole, 100% rated panelboard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latin typeface="Calibre Semibold" panose="020B0703030202060203" pitchFamily="34" charset="0"/>
              </a:rPr>
              <a:t>Accommodates breakers from 15A 1-phase to 100A 3-phase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30 &amp; 60A branches coordinates well with 100% rated 400 amp mains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22kAIC fault current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Frameless design for max gutter space for wire access and cooling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Meets OSHA required for total separation from energized second source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Optional panelboard main breaker or individual branch circuit metering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Top and bottom entry/exit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1, 2, 3 and 4 unit configurations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latin typeface="Calibre Semibold" panose="020B0703030202060203" pitchFamily="34" charset="0"/>
              </a:rPr>
              <a:t>Free standing or wall mountable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Two units mounted back-to-back drop-in floor tile replacement </a:t>
            </a:r>
            <a:r>
              <a:rPr lang="en-US" sz="18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version</a:t>
            </a:r>
            <a:endParaRPr lang="en-US" sz="1800" b="0" dirty="0">
              <a:solidFill>
                <a:schemeClr val="tx1"/>
              </a:solidFill>
              <a:latin typeface="Calibre Semibold" panose="020B0703030202060203" pitchFamily="34" charset="0"/>
            </a:endParaRPr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Introducing the Liebert RX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5829" y="941459"/>
            <a:ext cx="1600201" cy="2438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15" y="1043959"/>
            <a:ext cx="2125290" cy="265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6965" y="3782889"/>
            <a:ext cx="20989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6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>
              <a:defRPr/>
            </a:pPr>
            <a:r>
              <a:rPr lang="en-US" sz="3200" b="0" dirty="0" smtClean="0">
                <a:latin typeface="Calibre Semibold" panose="020B0703030202060203" pitchFamily="34" charset="0"/>
              </a:rPr>
              <a:t>Specifications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354344" y="943116"/>
            <a:ext cx="7791350" cy="5447293"/>
          </a:xfrm>
          <a:prstGeom prst="rect">
            <a:avLst/>
          </a:prstGeom>
        </p:spPr>
        <p:txBody>
          <a:bodyPr/>
          <a:lstStyle/>
          <a:p>
            <a:pPr marL="285750" indent="-285750" defTabSz="9144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Calibre Semibold" panose="020B0703030202060203" pitchFamily="34" charset="0"/>
              </a:rPr>
              <a:t>Size  - 23.75”W x 12” D x 79”H</a:t>
            </a:r>
          </a:p>
          <a:p>
            <a:pPr marL="285750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e Semibold" panose="020B0703030202060203" pitchFamily="34" charset="0"/>
              </a:rPr>
              <a:t>208/120V Input/output </a:t>
            </a:r>
            <a:r>
              <a:rPr lang="en-US" dirty="0" smtClean="0">
                <a:latin typeface="Calibre Semibold" panose="020B0703030202060203" pitchFamily="34" charset="0"/>
              </a:rPr>
              <a:t>voltage</a:t>
            </a:r>
            <a:endParaRPr lang="en-US" dirty="0">
              <a:latin typeface="Calibre Semibold" panose="020B0703030202060203" pitchFamily="34" charset="0"/>
            </a:endParaRPr>
          </a:p>
          <a:p>
            <a:pPr marL="285750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Calibre Semibold" panose="020B0703030202060203" pitchFamily="34" charset="0"/>
              </a:rPr>
              <a:t>One input</a:t>
            </a:r>
          </a:p>
          <a:p>
            <a:pPr marL="285750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Calibre Semibold" panose="020B0703030202060203" pitchFamily="34" charset="0"/>
              </a:rPr>
              <a:t>Top and bottom entry/exit </a:t>
            </a:r>
          </a:p>
          <a:p>
            <a:pPr marL="285750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Calibre Semibold" panose="020B0703030202060203" pitchFamily="34" charset="0"/>
              </a:rPr>
              <a:t>400A, 100% rated main breaker and panelboard</a:t>
            </a:r>
          </a:p>
          <a:p>
            <a:pPr marL="285750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Calibre Semibold" panose="020B0703030202060203" pitchFamily="34" charset="0"/>
              </a:rPr>
              <a:t>No panelboard main breaker option </a:t>
            </a: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e Regular" panose="020B0503030202060203" pitchFamily="34" charset="0"/>
              </a:rPr>
              <a:t>Not needed with a single input</a:t>
            </a: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e Regular" panose="020B0503030202060203" pitchFamily="34" charset="0"/>
              </a:rPr>
              <a:t>Eliminates breaker coordination issues</a:t>
            </a:r>
            <a:endParaRPr lang="en-US" kern="0" dirty="0">
              <a:latin typeface="Calibre Regular" panose="020B0503030202060203" pitchFamily="34" charset="0"/>
            </a:endParaRPr>
          </a:p>
          <a:p>
            <a:pPr marL="285750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Calibre Semibold" panose="020B0703030202060203" pitchFamily="34" charset="0"/>
              </a:rPr>
              <a:t>Hinged interior accent panel</a:t>
            </a:r>
          </a:p>
          <a:p>
            <a:pPr marL="285750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e Semibold" panose="020B0703030202060203" pitchFamily="34" charset="0"/>
              </a:rPr>
              <a:t>Enclosure</a:t>
            </a: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Calibre Regular" panose="020B0503030202060203" pitchFamily="34" charset="0"/>
              </a:rPr>
              <a:t>Sold </a:t>
            </a:r>
            <a:r>
              <a:rPr lang="en-US" dirty="0">
                <a:latin typeface="Calibre Regular" panose="020B0503030202060203" pitchFamily="34" charset="0"/>
              </a:rPr>
              <a:t>removable door</a:t>
            </a: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e Regular" panose="020B0503030202060203" pitchFamily="34" charset="0"/>
              </a:rPr>
              <a:t>Front access</a:t>
            </a:r>
            <a:endParaRPr lang="en-US" kern="0" dirty="0">
              <a:latin typeface="Calibre Regular" panose="020B0503030202060203" pitchFamily="34" charset="0"/>
            </a:endParaRPr>
          </a:p>
          <a:p>
            <a:pPr marL="285750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Calibre Semibold" panose="020B0703030202060203" pitchFamily="34" charset="0"/>
              </a:rPr>
              <a:t>Metering Options</a:t>
            </a: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Calibre Regular" panose="020B0503030202060203" pitchFamily="34" charset="0"/>
              </a:rPr>
              <a:t>CPM – total current, volts, </a:t>
            </a:r>
            <a:r>
              <a:rPr lang="en-US" kern="0" dirty="0" err="1">
                <a:latin typeface="Calibre Regular" panose="020B0503030202060203" pitchFamily="34" charset="0"/>
              </a:rPr>
              <a:t>THD</a:t>
            </a:r>
            <a:r>
              <a:rPr lang="en-US" kern="0" dirty="0">
                <a:latin typeface="Calibre Regular" panose="020B0503030202060203" pitchFamily="34" charset="0"/>
              </a:rPr>
              <a:t>, etc</a:t>
            </a: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Calibre Regular" panose="020B0503030202060203" pitchFamily="34" charset="0"/>
              </a:rPr>
              <a:t>LDMF – individual branch,  V, A ,</a:t>
            </a:r>
            <a:r>
              <a:rPr lang="en-US" kern="0" dirty="0" err="1">
                <a:latin typeface="Calibre Regular" panose="020B0503030202060203" pitchFamily="34" charset="0"/>
              </a:rPr>
              <a:t>THD</a:t>
            </a:r>
            <a:r>
              <a:rPr lang="en-US" kern="0" dirty="0">
                <a:latin typeface="Calibre Regular" panose="020B0503030202060203" pitchFamily="34" charset="0"/>
              </a:rPr>
              <a:t>, etc</a:t>
            </a:r>
          </a:p>
          <a:p>
            <a:pPr marL="1200150" lvl="2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Calibre Regular" panose="020B0503030202060203" pitchFamily="34" charset="0"/>
              </a:rPr>
              <a:t>100 amp CT strips</a:t>
            </a:r>
          </a:p>
          <a:p>
            <a:pPr marL="285750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SzPct val="85000"/>
              <a:buFont typeface="Arial" panose="020B0604020202020204" pitchFamily="34" charset="0"/>
              <a:buChar char="•"/>
              <a:defRPr/>
            </a:pPr>
            <a:endParaRPr lang="en-US" sz="1600" kern="0" dirty="0">
              <a:latin typeface="Calibre Semibold" panose="020B070303020206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9927" y="1390705"/>
            <a:ext cx="2067791" cy="45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Interior photos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pic>
        <p:nvPicPr>
          <p:cNvPr id="5" name="Picture 4" descr="accent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9289" y="1272955"/>
            <a:ext cx="2983835" cy="4870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2x2 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0897" y="1272955"/>
            <a:ext cx="2824904" cy="4921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06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Grp="1" noChangeArrowheads="1"/>
          </p:cNvSpPr>
          <p:nvPr>
            <p:ph idx="1"/>
          </p:nvPr>
        </p:nvSpPr>
        <p:spPr>
          <a:xfrm>
            <a:off x="388215" y="1055759"/>
            <a:ext cx="11432976" cy="911621"/>
          </a:xfrm>
        </p:spPr>
        <p:txBody>
          <a:bodyPr/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Square D 400A, 208V, 22 </a:t>
            </a:r>
            <a:r>
              <a:rPr lang="en-US" sz="2000" b="0" dirty="0" err="1">
                <a:solidFill>
                  <a:schemeClr val="tx1"/>
                </a:solidFill>
                <a:latin typeface="Calibre Semibold" panose="020B0703030202060203" pitchFamily="34" charset="0"/>
              </a:rPr>
              <a:t>kAIC</a:t>
            </a: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 rated 84 pole panelboard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ABB 400A, 208V finger-safe </a:t>
            </a:r>
            <a:r>
              <a:rPr lang="en-US" sz="20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84 </a:t>
            </a: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pole panelboard</a:t>
            </a:r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err="1" smtClean="0">
                <a:latin typeface="Calibre Semibold" panose="020B0703030202060203" pitchFamily="34" charset="0"/>
              </a:rPr>
              <a:t>Panelboard</a:t>
            </a:r>
            <a:r>
              <a:rPr lang="en-US" sz="3200" b="0" dirty="0" smtClean="0">
                <a:latin typeface="Calibre Semibold" panose="020B0703030202060203" pitchFamily="34" charset="0"/>
              </a:rPr>
              <a:t> options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pic>
        <p:nvPicPr>
          <p:cNvPr id="7" name="Picture 6" descr="Sq D 400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334" y="1044389"/>
            <a:ext cx="1224315" cy="4776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7446" y="2786395"/>
            <a:ext cx="1585808" cy="255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73888" t="30463" b="33601"/>
          <a:stretch>
            <a:fillRect/>
          </a:stretch>
        </p:blipFill>
        <p:spPr bwMode="auto">
          <a:xfrm>
            <a:off x="323553" y="3190493"/>
            <a:ext cx="233997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7554" name="Picture 2" descr="Accent Op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4987" y="2182131"/>
            <a:ext cx="1706361" cy="376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88215" y="6021355"/>
            <a:ext cx="6363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e Semibold" panose="020B0703030202060203" pitchFamily="34" charset="0"/>
              </a:rPr>
              <a:t>ABB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80021" y="5821300"/>
            <a:ext cx="123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e Semibold" panose="020B0703030202060203" pitchFamily="34" charset="0"/>
              </a:rPr>
              <a:t>Square D</a:t>
            </a:r>
          </a:p>
        </p:txBody>
      </p:sp>
    </p:spTree>
    <p:extLst>
      <p:ext uri="{BB962C8B-B14F-4D97-AF65-F5344CB8AC3E}">
        <p14:creationId xmlns:p14="http://schemas.microsoft.com/office/powerpoint/2010/main" val="273478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Grp="1" noChangeArrowheads="1"/>
          </p:cNvSpPr>
          <p:nvPr>
            <p:ph idx="1"/>
          </p:nvPr>
        </p:nvSpPr>
        <p:spPr>
          <a:xfrm>
            <a:off x="388215" y="1055759"/>
            <a:ext cx="5378740" cy="1604314"/>
          </a:xfrm>
        </p:spPr>
        <p:txBody>
          <a:bodyPr/>
          <a:lstStyle/>
          <a:p>
            <a:pPr>
              <a:buClrTx/>
            </a:pPr>
            <a:r>
              <a:rPr lang="en-US" sz="2800" b="0" dirty="0">
                <a:latin typeface="Calibre Semibold" panose="020B0703030202060203" pitchFamily="34" charset="0"/>
              </a:rPr>
              <a:t>Single – 24”W x 12”D</a:t>
            </a:r>
          </a:p>
          <a:p>
            <a:pPr marL="342900" lvl="1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Wall mounted</a:t>
            </a:r>
          </a:p>
          <a:p>
            <a:pPr marL="342900" lvl="1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Back supported by column, Unistrut, Wire cage</a:t>
            </a:r>
          </a:p>
          <a:p>
            <a:pPr marL="342900" lvl="1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Can not be free standing</a:t>
            </a:r>
          </a:p>
          <a:p>
            <a:pPr>
              <a:buClrTx/>
            </a:pPr>
            <a:r>
              <a:rPr lang="en-US" sz="1600" dirty="0">
                <a:latin typeface="Calibre Semibold" panose="020B0703030202060203" pitchFamily="34" charset="0"/>
              </a:rPr>
              <a:t/>
            </a:r>
            <a:br>
              <a:rPr lang="en-US" sz="1600" dirty="0">
                <a:latin typeface="Calibre Semibold" panose="020B0703030202060203" pitchFamily="34" charset="0"/>
              </a:rPr>
            </a:br>
            <a:endParaRPr lang="en-US" sz="1600" dirty="0">
              <a:latin typeface="Calibre Semibold" panose="020B0703030202060203" pitchFamily="34" charset="0"/>
            </a:endParaRPr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Configuration options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5460" y="838325"/>
            <a:ext cx="1292327" cy="28449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215" y="3071362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</a:pPr>
            <a:r>
              <a:rPr lang="en-US" sz="2800" dirty="0">
                <a:solidFill>
                  <a:srgbClr val="FF7600"/>
                </a:solidFill>
                <a:latin typeface="Calibre Semibold" panose="020B0703030202060203" pitchFamily="34" charset="0"/>
              </a:rPr>
              <a:t>Double - Side-by-side – 48”W x </a:t>
            </a:r>
            <a:r>
              <a:rPr lang="en-US" sz="2800" dirty="0" smtClean="0">
                <a:solidFill>
                  <a:srgbClr val="FF7600"/>
                </a:solidFill>
                <a:latin typeface="Calibre Semibold" panose="020B0703030202060203" pitchFamily="34" charset="0"/>
              </a:rPr>
              <a:t>24”D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Wall mounted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Back </a:t>
            </a:r>
            <a:r>
              <a:rPr lang="en-US" sz="2000" dirty="0">
                <a:latin typeface="Calibre Semibold" panose="020B0703030202060203" pitchFamily="34" charset="0"/>
              </a:rPr>
              <a:t>supported by column, </a:t>
            </a:r>
            <a:r>
              <a:rPr lang="en-US" sz="2000" dirty="0" err="1">
                <a:latin typeface="Calibre Semibold" panose="020B0703030202060203" pitchFamily="34" charset="0"/>
              </a:rPr>
              <a:t>Unistrut</a:t>
            </a:r>
            <a:r>
              <a:rPr lang="en-US" sz="2000" dirty="0">
                <a:latin typeface="Calibre Semibold" panose="020B0703030202060203" pitchFamily="34" charset="0"/>
              </a:rPr>
              <a:t>, Wire </a:t>
            </a:r>
            <a:r>
              <a:rPr lang="en-US" sz="2000" dirty="0" smtClean="0">
                <a:latin typeface="Calibre Semibold" panose="020B0703030202060203" pitchFamily="34" charset="0"/>
              </a:rPr>
              <a:t>cage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Can </a:t>
            </a:r>
            <a:r>
              <a:rPr lang="en-US" sz="2000" dirty="0">
                <a:latin typeface="Calibre Semibold" panose="020B0703030202060203" pitchFamily="34" charset="0"/>
              </a:rPr>
              <a:t>not be free </a:t>
            </a:r>
            <a:r>
              <a:rPr lang="en-US" sz="2000" dirty="0" smtClean="0">
                <a:latin typeface="Calibre Semibold" panose="020B0703030202060203" pitchFamily="34" charset="0"/>
              </a:rPr>
              <a:t>standing</a:t>
            </a:r>
            <a:endParaRPr lang="en-US" sz="2000" dirty="0">
              <a:latin typeface="Calibre Semibold" panose="020B070303020206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215" y="5137830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</a:pPr>
            <a:r>
              <a:rPr lang="en-US" sz="2800" dirty="0">
                <a:solidFill>
                  <a:srgbClr val="FF7600"/>
                </a:solidFill>
                <a:latin typeface="Calibre Semibold" panose="020B0703030202060203" pitchFamily="34" charset="0"/>
              </a:rPr>
              <a:t>Double – Back-to-back 24”W x </a:t>
            </a:r>
            <a:r>
              <a:rPr lang="en-US" sz="2800" dirty="0" smtClean="0">
                <a:solidFill>
                  <a:srgbClr val="FF7600"/>
                </a:solidFill>
                <a:latin typeface="Calibre Semibold" panose="020B0703030202060203" pitchFamily="34" charset="0"/>
              </a:rPr>
              <a:t>24”D</a:t>
            </a:r>
            <a:endParaRPr lang="en-US" dirty="0" smtClean="0">
              <a:solidFill>
                <a:srgbClr val="FF7600"/>
              </a:solidFill>
              <a:latin typeface="Calibre Semibold" panose="020B0703030202060203" pitchFamily="34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Free standing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Drop-in </a:t>
            </a:r>
            <a:r>
              <a:rPr lang="en-US" sz="2000" dirty="0">
                <a:latin typeface="Calibre Semibold" panose="020B0703030202060203" pitchFamily="34" charset="0"/>
              </a:rPr>
              <a:t>replacement for floor tile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3966" y="3683301"/>
            <a:ext cx="1803010" cy="2729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74" y="1926305"/>
            <a:ext cx="2438405" cy="3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83370" y="251211"/>
            <a:ext cx="9982679" cy="389723"/>
          </a:xfrm>
        </p:spPr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Configuration options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369" y="1087660"/>
            <a:ext cx="4407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800" dirty="0">
                <a:solidFill>
                  <a:srgbClr val="FF7600"/>
                </a:solidFill>
                <a:latin typeface="Calibre Semibold" panose="020B0703030202060203" pitchFamily="34" charset="0"/>
              </a:rPr>
              <a:t>Free Standing – 36”W x </a:t>
            </a:r>
            <a:r>
              <a:rPr lang="en-US" sz="2800" dirty="0" smtClean="0">
                <a:solidFill>
                  <a:srgbClr val="FF7600"/>
                </a:solidFill>
                <a:latin typeface="Calibre Semibold" panose="020B0703030202060203" pitchFamily="34" charset="0"/>
              </a:rPr>
              <a:t>24”D</a:t>
            </a:r>
            <a:endParaRPr lang="en-US" dirty="0" smtClean="0">
              <a:solidFill>
                <a:srgbClr val="FF7600"/>
              </a:solidFill>
              <a:latin typeface="Calibre Semibold" panose="020B0703030202060203" pitchFamily="34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3 </a:t>
            </a:r>
            <a:r>
              <a:rPr lang="en-US" sz="2000" dirty="0">
                <a:latin typeface="Calibre Semibold" panose="020B0703030202060203" pitchFamily="34" charset="0"/>
              </a:rPr>
              <a:t>units - front, rear and one side</a:t>
            </a:r>
          </a:p>
        </p:txBody>
      </p:sp>
      <p:sp>
        <p:nvSpPr>
          <p:cNvPr id="7" name="Rectangle 6"/>
          <p:cNvSpPr/>
          <p:nvPr/>
        </p:nvSpPr>
        <p:spPr>
          <a:xfrm>
            <a:off x="6904934" y="1091138"/>
            <a:ext cx="4407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800" dirty="0">
                <a:solidFill>
                  <a:srgbClr val="FF7600"/>
                </a:solidFill>
                <a:latin typeface="Calibre Semibold" panose="020B0703030202060203" pitchFamily="34" charset="0"/>
              </a:rPr>
              <a:t>Free Standing– 48”W x </a:t>
            </a:r>
            <a:r>
              <a:rPr lang="en-US" sz="2800" dirty="0" smtClean="0">
                <a:solidFill>
                  <a:srgbClr val="FF7600"/>
                </a:solidFill>
                <a:latin typeface="Calibre Semibold" panose="020B0703030202060203" pitchFamily="34" charset="0"/>
              </a:rPr>
              <a:t>24”D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4 </a:t>
            </a:r>
            <a:r>
              <a:rPr lang="en-US" sz="2000" dirty="0">
                <a:latin typeface="Calibre Semibold" panose="020B0703030202060203" pitchFamily="34" charset="0"/>
              </a:rPr>
              <a:t>units - front, rear and both sides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253" y="5025271"/>
            <a:ext cx="10059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Units are shipped unattached (3 per pallet</a:t>
            </a:r>
            <a:r>
              <a:rPr lang="en-US" sz="2000" dirty="0" smtClean="0">
                <a:latin typeface="Calibre Semibold" panose="020B0703030202060203" pitchFamily="34" charset="0"/>
              </a:rPr>
              <a:t>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Can </a:t>
            </a:r>
            <a:r>
              <a:rPr lang="en-US" sz="2000" dirty="0">
                <a:latin typeface="Calibre Semibold" panose="020B0703030202060203" pitchFamily="34" charset="0"/>
              </a:rPr>
              <a:t>be bolted together in the field by the customer to make any of the above </a:t>
            </a:r>
            <a:r>
              <a:rPr lang="en-US" sz="2000" dirty="0" smtClean="0">
                <a:latin typeface="Calibre Semibold" panose="020B0703030202060203" pitchFamily="34" charset="0"/>
              </a:rPr>
              <a:t>configurations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Hardware </a:t>
            </a:r>
            <a:r>
              <a:rPr lang="en-US" sz="2000" dirty="0">
                <a:latin typeface="Calibre Semibold" panose="020B0703030202060203" pitchFamily="34" charset="0"/>
              </a:rPr>
              <a:t>to attach units together is supplied with each </a:t>
            </a:r>
            <a:r>
              <a:rPr lang="en-US" sz="2000" dirty="0" smtClean="0">
                <a:latin typeface="Calibre Semibold" panose="020B0703030202060203" pitchFamily="34" charset="0"/>
              </a:rPr>
              <a:t>unit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e Semibold" panose="020B0703030202060203" pitchFamily="34" charset="0"/>
              </a:rPr>
              <a:t>Hardware </a:t>
            </a:r>
            <a:r>
              <a:rPr lang="en-US" sz="2000" dirty="0">
                <a:latin typeface="Calibre Semibold" panose="020B0703030202060203" pitchFamily="34" charset="0"/>
              </a:rPr>
              <a:t>to attach unit to wall or other support is supplied by others.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7508" y="1812257"/>
            <a:ext cx="2054725" cy="29480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4660" y="1918657"/>
            <a:ext cx="2327564" cy="28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388215" y="1044801"/>
            <a:ext cx="8055569" cy="4062658"/>
          </a:xfrm>
        </p:spPr>
        <p:txBody>
          <a:bodyPr/>
          <a:lstStyle/>
          <a:p>
            <a:pPr>
              <a:buNone/>
            </a:pPr>
            <a:r>
              <a:rPr lang="en-US" sz="2800" b="0" dirty="0" err="1">
                <a:latin typeface="Calibre Semibold" panose="020B0703030202060203" pitchFamily="34" charset="0"/>
              </a:rPr>
              <a:t>Liebert</a:t>
            </a:r>
            <a:r>
              <a:rPr lang="en-US" sz="2800" b="0" dirty="0">
                <a:latin typeface="Calibre Semibold" panose="020B0703030202060203" pitchFamily="34" charset="0"/>
              </a:rPr>
              <a:t> </a:t>
            </a:r>
            <a:r>
              <a:rPr lang="en-US" sz="2800" b="0" dirty="0" smtClean="0">
                <a:latin typeface="Calibre Semibold" panose="020B0703030202060203" pitchFamily="34" charset="0"/>
              </a:rPr>
              <a:t>STS2 Static </a:t>
            </a:r>
            <a:r>
              <a:rPr lang="en-US" sz="2800" b="0" dirty="0">
                <a:latin typeface="Calibre Semibold" panose="020B0703030202060203" pitchFamily="34" charset="0"/>
              </a:rPr>
              <a:t>Transfer Switch (STS)</a:t>
            </a:r>
          </a:p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Manual and automatic transfers between two independent AC sources</a:t>
            </a:r>
          </a:p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Fast, break-before-make switching with 1/4 cycle maximum transfers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Ratings:  100, 250, 400, 600, 800, and 1000 Amp 3-pole designs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Voltages:  208, 220, 240, 380, 400, 415, 480, 600 Volts, 50 or 60 Hz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Front-access only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Top/</a:t>
            </a: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b</a:t>
            </a:r>
            <a:r>
              <a:rPr lang="en-US" sz="20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ottom </a:t>
            </a: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cable entry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Integral maintenance bypass to both sources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Triple-redundant </a:t>
            </a: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c</a:t>
            </a:r>
            <a:r>
              <a:rPr lang="en-US" sz="20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ontrol logic </a:t>
            </a: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with optional Liebert Optimized Transfer</a:t>
            </a:r>
          </a:p>
          <a:p>
            <a:endParaRPr lang="en-US" sz="1400" b="0" dirty="0">
              <a:latin typeface="Calibre Semibold" panose="020B0703030202060203" pitchFamily="34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0" kern="1200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Room &amp; Site Based Switching </a:t>
            </a:r>
            <a:endParaRPr lang="en-US" altLang="zh-CN" sz="3200" b="0" kern="1200" dirty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0413" y="5307985"/>
            <a:ext cx="5931171" cy="584775"/>
          </a:xfrm>
          <a:prstGeom prst="rect">
            <a:avLst/>
          </a:prstGeom>
          <a:solidFill>
            <a:srgbClr val="FF7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Unique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Optimized Transfer Capability 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Most Reliable with 14 million hours of demonstrated MTBF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75" y="3325853"/>
            <a:ext cx="3792198" cy="303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465" y="940427"/>
            <a:ext cx="4159071" cy="2799549"/>
          </a:xfrm>
        </p:spPr>
        <p:txBody>
          <a:bodyPr/>
          <a:lstStyle/>
          <a:p>
            <a:r>
              <a:rPr lang="en-US" b="0" dirty="0" smtClean="0">
                <a:latin typeface="Calibre Semibold" panose="020B0703030202060203" pitchFamily="34" charset="0"/>
              </a:rPr>
              <a:t>Basic Monitoring </a:t>
            </a:r>
          </a:p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e Semibold" panose="020B0703030202060203" pitchFamily="34" charset="0"/>
              </a:rPr>
              <a:t>Power Monitoring Panel </a:t>
            </a:r>
            <a:r>
              <a:rPr lang="en-US" sz="1800" dirty="0">
                <a:latin typeface="Calibre Semibold" panose="020B0703030202060203" pitchFamily="34" charset="0"/>
              </a:rPr>
              <a:t>(VPMP</a:t>
            </a:r>
            <a:r>
              <a:rPr lang="en-US" sz="1800" dirty="0" smtClean="0">
                <a:latin typeface="Calibre Semibold" panose="020B0703030202060203" pitchFamily="34" charset="0"/>
              </a:rPr>
              <a:t>)</a:t>
            </a:r>
          </a:p>
          <a:p>
            <a:pPr marL="785936" lvl="2" indent="-342900">
              <a:buClr>
                <a:schemeClr val="tx1"/>
              </a:buClr>
            </a:pPr>
            <a:r>
              <a:rPr lang="en-US" sz="1600" dirty="0" smtClean="0">
                <a:latin typeface="Calibre Regular" panose="020B0503030202060203" pitchFamily="34" charset="0"/>
              </a:rPr>
              <a:t>PDU </a:t>
            </a:r>
            <a:r>
              <a:rPr lang="en-US" sz="1600" dirty="0" err="1">
                <a:latin typeface="Calibre Regular" panose="020B0503030202060203" pitchFamily="34" charset="0"/>
              </a:rPr>
              <a:t>Input/Output</a:t>
            </a:r>
            <a:r>
              <a:rPr lang="en-US" sz="1600" dirty="0">
                <a:latin typeface="Calibre Regular" panose="020B0503030202060203" pitchFamily="34" charset="0"/>
              </a:rPr>
              <a:t> Level </a:t>
            </a:r>
          </a:p>
          <a:p>
            <a:r>
              <a:rPr lang="en-US" b="0" dirty="0" smtClean="0">
                <a:latin typeface="Calibre Semibold" panose="020B0703030202060203" pitchFamily="34" charset="0"/>
              </a:rPr>
              <a:t>Enhanced Monitoring Options</a:t>
            </a:r>
            <a:endParaRPr lang="en-US" b="0" dirty="0">
              <a:latin typeface="Calibre Semibold" panose="020B0703030202060203" pitchFamily="34" charset="0"/>
            </a:endParaRPr>
          </a:p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e Semibold" panose="020B0703030202060203" pitchFamily="34" charset="0"/>
              </a:rPr>
              <a:t>Current Plus Monitoring </a:t>
            </a:r>
            <a:r>
              <a:rPr lang="en-US" sz="1800" dirty="0">
                <a:latin typeface="Calibre Semibold" panose="020B0703030202060203" pitchFamily="34" charset="0"/>
              </a:rPr>
              <a:t>(CPM</a:t>
            </a:r>
            <a:r>
              <a:rPr lang="en-US" sz="1800" dirty="0" smtClean="0">
                <a:latin typeface="Calibre Semibold" panose="020B0703030202060203" pitchFamily="34" charset="0"/>
              </a:rPr>
              <a:t>)</a:t>
            </a:r>
          </a:p>
          <a:p>
            <a:pPr marL="785936" lvl="2" indent="-342900">
              <a:buClr>
                <a:schemeClr val="tx1"/>
              </a:buClr>
            </a:pPr>
            <a:r>
              <a:rPr lang="en-US" sz="1600" dirty="0" smtClean="0">
                <a:latin typeface="Calibre Regular" panose="020B0503030202060203" pitchFamily="34" charset="0"/>
              </a:rPr>
              <a:t>Panel </a:t>
            </a:r>
            <a:r>
              <a:rPr lang="en-US" sz="1600" dirty="0">
                <a:latin typeface="Calibre Regular" panose="020B0503030202060203" pitchFamily="34" charset="0"/>
              </a:rPr>
              <a:t>Board Mains</a:t>
            </a:r>
          </a:p>
          <a:p>
            <a:pPr marL="3429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e Semibold" panose="020B0703030202060203" pitchFamily="34" charset="0"/>
              </a:rPr>
              <a:t>Liebert Distribution Monitoring </a:t>
            </a:r>
            <a:r>
              <a:rPr lang="en-US" sz="1800" dirty="0">
                <a:latin typeface="Calibre Semibold" panose="020B0703030202060203" pitchFamily="34" charset="0"/>
              </a:rPr>
              <a:t>(LDMF</a:t>
            </a:r>
            <a:r>
              <a:rPr lang="en-US" sz="1800" dirty="0" smtClean="0">
                <a:latin typeface="Calibre Semibold" panose="020B0703030202060203" pitchFamily="34" charset="0"/>
              </a:rPr>
              <a:t>)</a:t>
            </a:r>
          </a:p>
          <a:p>
            <a:pPr marL="785936" lvl="2" indent="-342900">
              <a:buClr>
                <a:schemeClr val="tx1"/>
              </a:buClr>
            </a:pPr>
            <a:r>
              <a:rPr lang="en-US" sz="1600" dirty="0" smtClean="0">
                <a:latin typeface="Calibre Regular" panose="020B0503030202060203" pitchFamily="34" charset="0"/>
              </a:rPr>
              <a:t>CPM </a:t>
            </a:r>
            <a:r>
              <a:rPr lang="en-US" sz="1600" dirty="0">
                <a:latin typeface="Calibre Regular" panose="020B0503030202060203" pitchFamily="34" charset="0"/>
              </a:rPr>
              <a:t>+ Branch Circuit level monitoring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All products – monitoring capability SUMMARY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736196"/>
              </p:ext>
            </p:extLst>
          </p:nvPr>
        </p:nvGraphicFramePr>
        <p:xfrm>
          <a:off x="2201649" y="3790367"/>
          <a:ext cx="7719770" cy="2489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579"/>
                <a:gridCol w="766119"/>
                <a:gridCol w="790832"/>
                <a:gridCol w="1367481"/>
                <a:gridCol w="790833"/>
                <a:gridCol w="145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Monitoring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VPMP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CPM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VPMP+CPM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LDMF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VPMP+LDMF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Input voltage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   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Output voltage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</a:tr>
              <a:tr h="318471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Output current</a:t>
                      </a:r>
                      <a:r>
                        <a:rPr lang="en-US" b="0" baseline="0" dirty="0" smtClean="0">
                          <a:latin typeface="Calibre Semibold" panose="020B0703030202060203" pitchFamily="34" charset="0"/>
                        </a:rPr>
                        <a:t> – total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Output</a:t>
                      </a:r>
                      <a:r>
                        <a:rPr lang="en-US" b="0" baseline="0" dirty="0" smtClean="0">
                          <a:latin typeface="Calibre Semibold" panose="020B0703030202060203" pitchFamily="34" charset="0"/>
                        </a:rPr>
                        <a:t> current – each PB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e Semibold" panose="020B0703030202060203" pitchFamily="34" charset="0"/>
                        </a:rPr>
                        <a:t>Output</a:t>
                      </a:r>
                      <a:r>
                        <a:rPr lang="en-US" b="0" baseline="0" dirty="0" smtClean="0">
                          <a:latin typeface="Calibre Semibold" panose="020B0703030202060203" pitchFamily="34" charset="0"/>
                        </a:rPr>
                        <a:t> current – each branch circuit</a:t>
                      </a:r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e Semibold" panose="020B070303020206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23" y="4184823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355" y="4560573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484" y="4940532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99" y="5301618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67" y="4568155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156" y="5298270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723" y="5768858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07" y="4934404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51" y="4943030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989" y="4573474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487" y="4186787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74" y="5291288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626" y="4932700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664" y="4563144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36" y="4183119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56" y="4515744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185" y="4895703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57" y="5253441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heck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24" y="5724029"/>
            <a:ext cx="346710" cy="3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7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0" dirty="0" smtClean="0">
                <a:latin typeface="Calibre Semibold" panose="020B0703030202060203" pitchFamily="34" charset="0"/>
              </a:rPr>
              <a:t>Current Plus Monitoring details</a:t>
            </a:r>
            <a:endParaRPr lang="en-US" sz="3200" b="0" dirty="0">
              <a:latin typeface="Calibre Semibold" panose="020B0703030202060203" pitchFamily="34" charset="0"/>
            </a:endParaRPr>
          </a:p>
        </p:txBody>
      </p:sp>
      <p:sp>
        <p:nvSpPr>
          <p:cNvPr id="29700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592281" y="893618"/>
            <a:ext cx="6868391" cy="5529263"/>
          </a:xfrm>
        </p:spPr>
        <p:txBody>
          <a:bodyPr/>
          <a:lstStyle/>
          <a:p>
            <a:pPr>
              <a:buClrTx/>
            </a:pPr>
            <a:r>
              <a:rPr lang="en-US" sz="2800" dirty="0">
                <a:latin typeface="Calibre Semibold" panose="020B0703030202060203" pitchFamily="34" charset="0"/>
              </a:rPr>
              <a:t>Monitors Panelboard Main Breaker</a:t>
            </a:r>
            <a:endParaRPr lang="en-US" sz="1800" dirty="0">
              <a:latin typeface="Calibre Semibold" panose="020B0703030202060203" pitchFamily="34" charset="0"/>
            </a:endParaRPr>
          </a:p>
          <a:p>
            <a:pPr>
              <a:lnSpc>
                <a:spcPct val="70000"/>
              </a:lnSpc>
              <a:spcBef>
                <a:spcPts val="0"/>
              </a:spcBef>
              <a:buClrTx/>
            </a:pPr>
            <a:endParaRPr lang="en-US" sz="2000" dirty="0" smtClean="0">
              <a:solidFill>
                <a:schemeClr val="tx1"/>
              </a:solidFill>
              <a:latin typeface="Calibre Semibold" panose="020B0703030202060203" pitchFamily="34" charset="0"/>
            </a:endParaRPr>
          </a:p>
          <a:p>
            <a:pPr marL="342900" indent="-342900">
              <a:lnSpc>
                <a:spcPct val="7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What is Monitored?</a:t>
            </a:r>
          </a:p>
          <a:p>
            <a:pPr>
              <a:lnSpc>
                <a:spcPct val="70000"/>
              </a:lnSpc>
              <a:spcBef>
                <a:spcPts val="0"/>
              </a:spcBef>
              <a:buClrTx/>
            </a:pPr>
            <a:r>
              <a:rPr lang="en-US" sz="20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 </a:t>
            </a:r>
            <a:endParaRPr lang="en-US" sz="2000" b="0" dirty="0">
              <a:solidFill>
                <a:schemeClr val="tx1"/>
              </a:solidFill>
              <a:latin typeface="Calibre Semibold" panose="020B0703030202060203" pitchFamily="34" charset="0"/>
            </a:endParaRPr>
          </a:p>
          <a:p>
            <a:pPr marL="785936" lvl="2" indent="-342900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Phase, Neutral and Ground Current 	</a:t>
            </a:r>
          </a:p>
          <a:p>
            <a:pPr marL="785936" lvl="2" indent="-342900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Percent Load, Power Factor and Crest Factor </a:t>
            </a:r>
          </a:p>
          <a:p>
            <a:pPr marL="785936" lvl="2" indent="-342900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kVA, kW, kW-Hours </a:t>
            </a:r>
          </a:p>
          <a:p>
            <a:pPr marL="785936" lvl="2" indent="-342900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Voltage - Line-to-line and Line-to-neutral</a:t>
            </a:r>
          </a:p>
          <a:p>
            <a:pPr marL="785936" lvl="2" indent="-342900"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Voltage and Total Current Harmonic Distortion (</a:t>
            </a:r>
            <a:r>
              <a:rPr lang="en-US" sz="1800" dirty="0" err="1">
                <a:latin typeface="Calibre Regular" panose="020B0503030202060203" pitchFamily="34" charset="0"/>
              </a:rPr>
              <a:t>THD</a:t>
            </a:r>
            <a:r>
              <a:rPr lang="en-US" sz="1800" dirty="0">
                <a:latin typeface="Calibre Regular" panose="020B0503030202060203" pitchFamily="34" charset="0"/>
              </a:rPr>
              <a:t>) </a:t>
            </a:r>
          </a:p>
          <a:p>
            <a:pPr marL="342900" indent="-3429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Alarms</a:t>
            </a:r>
          </a:p>
          <a:p>
            <a:pPr marL="785936" lvl="2" indent="-342900"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Over and Under Voltage</a:t>
            </a:r>
          </a:p>
          <a:p>
            <a:pPr marL="785936" lvl="2" indent="-342900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Phase Over Current Warning</a:t>
            </a:r>
          </a:p>
          <a:p>
            <a:pPr marL="785936" lvl="2" indent="-342900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Phase Over Current Alarm</a:t>
            </a:r>
          </a:p>
          <a:p>
            <a:pPr marL="785936" lvl="2" indent="-342900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Neutral Over Current Alarm</a:t>
            </a:r>
            <a:endParaRPr lang="en-US" sz="1800" dirty="0" smtClean="0">
              <a:latin typeface="Calibre Regular" panose="020B0503030202060203" pitchFamily="34" charset="0"/>
            </a:endParaRPr>
          </a:p>
          <a:p>
            <a:pPr marL="785936" lvl="2" indent="-342900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Ground Over Current Alarm</a:t>
            </a:r>
          </a:p>
          <a:p>
            <a:pPr marL="785936" lvl="2" indent="-342900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Summary </a:t>
            </a:r>
            <a:r>
              <a:rPr lang="en-US" sz="1800" dirty="0" smtClean="0">
                <a:latin typeface="Calibre Regular" panose="020B0503030202060203" pitchFamily="34" charset="0"/>
              </a:rPr>
              <a:t>Alarm</a:t>
            </a:r>
          </a:p>
          <a:p>
            <a:pPr lvl="2" indent="0">
              <a:lnSpc>
                <a:spcPct val="70000"/>
              </a:lnSpc>
              <a:spcBef>
                <a:spcPts val="0"/>
              </a:spcBef>
              <a:buClrTx/>
              <a:buNone/>
            </a:pPr>
            <a:endParaRPr lang="en-US" sz="1800" dirty="0">
              <a:latin typeface="Calibre Semibold" panose="020B0703030202060203" pitchFamily="34" charset="0"/>
            </a:endParaRPr>
          </a:p>
          <a:p>
            <a:pPr marL="342900" indent="-342900">
              <a:lnSpc>
                <a:spcPct val="7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Communications</a:t>
            </a:r>
          </a:p>
          <a:p>
            <a:pPr marL="785936" lvl="2" indent="-342900">
              <a:spcBef>
                <a:spcPts val="0"/>
              </a:spcBef>
              <a:buClrTx/>
            </a:pPr>
            <a:r>
              <a:rPr lang="en-US" sz="1800" dirty="0" err="1">
                <a:latin typeface="Calibre Regular" panose="020B0503030202060203" pitchFamily="34" charset="0"/>
              </a:rPr>
              <a:t>IntelliSlot</a:t>
            </a:r>
            <a:r>
              <a:rPr lang="en-US" sz="1800" dirty="0">
                <a:latin typeface="Calibre Regular" panose="020B0503030202060203" pitchFamily="34" charset="0"/>
              </a:rPr>
              <a:t> </a:t>
            </a:r>
            <a:r>
              <a:rPr lang="en-US" sz="1800" dirty="0" smtClean="0">
                <a:latin typeface="Calibre Regular" panose="020B0503030202060203" pitchFamily="34" charset="0"/>
              </a:rPr>
              <a:t>Unity Card</a:t>
            </a:r>
          </a:p>
          <a:p>
            <a:pPr marL="785936" lvl="2" indent="-342900">
              <a:spcBef>
                <a:spcPts val="0"/>
              </a:spcBef>
              <a:buClrTx/>
            </a:pPr>
            <a:r>
              <a:rPr lang="en-US" sz="1800" dirty="0" smtClean="0">
                <a:latin typeface="Calibre Regular" panose="020B0503030202060203" pitchFamily="34" charset="0"/>
              </a:rPr>
              <a:t>WEB/SNMP</a:t>
            </a:r>
            <a:r>
              <a:rPr lang="en-US" sz="1800" dirty="0">
                <a:latin typeface="Calibre Regular" panose="020B0503030202060203" pitchFamily="34" charset="0"/>
              </a:rPr>
              <a:t>,  Modbus 485,  Modbus over </a:t>
            </a:r>
            <a:r>
              <a:rPr lang="en-US" sz="1800" dirty="0" smtClean="0">
                <a:latin typeface="Calibre Regular" panose="020B0503030202060203" pitchFamily="34" charset="0"/>
              </a:rPr>
              <a:t>IP, </a:t>
            </a:r>
            <a:r>
              <a:rPr lang="en-US" sz="1800" dirty="0" err="1" smtClean="0">
                <a:latin typeface="Calibre Regular" panose="020B0503030202060203" pitchFamily="34" charset="0"/>
              </a:rPr>
              <a:t>BACNet</a:t>
            </a:r>
            <a:endParaRPr lang="en-US" sz="1800" dirty="0">
              <a:latin typeface="Calibre Regular" panose="020B050303020206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46" y="1918854"/>
            <a:ext cx="3775366" cy="3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Grp="1" noChangeArrowheads="1"/>
          </p:cNvSpPr>
          <p:nvPr>
            <p:ph idx="1"/>
          </p:nvPr>
        </p:nvSpPr>
        <p:spPr>
          <a:xfrm>
            <a:off x="388215" y="920676"/>
            <a:ext cx="11432976" cy="5040242"/>
          </a:xfrm>
        </p:spPr>
        <p:txBody>
          <a:bodyPr/>
          <a:lstStyle/>
          <a:p>
            <a:pPr>
              <a:lnSpc>
                <a:spcPct val="70000"/>
              </a:lnSpc>
              <a:buClrTx/>
            </a:pPr>
            <a:r>
              <a:rPr lang="en-US" sz="2800" b="0" dirty="0">
                <a:latin typeface="Calibre Semibold" panose="020B0703030202060203" pitchFamily="34" charset="0"/>
              </a:rPr>
              <a:t>Reports the current level of branch breakers and panelboard main breaker</a:t>
            </a:r>
          </a:p>
          <a:p>
            <a:pPr marL="342900" indent="-342900">
              <a:lnSpc>
                <a:spcPct val="7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Panelboard monitoring consist of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Two current sensor </a:t>
            </a:r>
            <a:r>
              <a:rPr lang="en-US" sz="1800" dirty="0" smtClean="0">
                <a:latin typeface="Calibre Regular" panose="020B0503030202060203" pitchFamily="34" charset="0"/>
              </a:rPr>
              <a:t>modules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 smtClean="0">
                <a:latin typeface="Calibre Regular" panose="020B0503030202060203" pitchFamily="34" charset="0"/>
              </a:rPr>
              <a:t>Each </a:t>
            </a:r>
            <a:r>
              <a:rPr lang="en-US" sz="1800" dirty="0">
                <a:latin typeface="Calibre Regular" panose="020B0503030202060203" pitchFamily="34" charset="0"/>
              </a:rPr>
              <a:t>modules has 21 CT to monitor 21 branch breakers</a:t>
            </a:r>
          </a:p>
          <a:p>
            <a:pPr marL="342900" indent="-342900">
              <a:lnSpc>
                <a:spcPct val="7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Monitoring 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Phase, Neutral and Ground Current 		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Percent Load, Power Factor and Crest Factor 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kVA, kW, kW-Hours 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Voltage - Line-to-line and Line-to-neutral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Voltage and Total Current Harmonic Distortion (</a:t>
            </a:r>
            <a:r>
              <a:rPr lang="en-US" sz="1800" dirty="0" err="1">
                <a:latin typeface="Calibre Regular" panose="020B0503030202060203" pitchFamily="34" charset="0"/>
              </a:rPr>
              <a:t>THD</a:t>
            </a:r>
            <a:r>
              <a:rPr lang="en-US" sz="1800" dirty="0">
                <a:latin typeface="Calibre Regular" panose="020B0503030202060203" pitchFamily="34" charset="0"/>
              </a:rPr>
              <a:t>) </a:t>
            </a:r>
          </a:p>
          <a:p>
            <a:pPr marL="342900" indent="-342900">
              <a:lnSpc>
                <a:spcPct val="7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Alarms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Over Current Warning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Over Current Alarm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>
                <a:latin typeface="Calibre Regular" panose="020B0503030202060203" pitchFamily="34" charset="0"/>
              </a:rPr>
              <a:t>Low Current Alarm</a:t>
            </a:r>
          </a:p>
          <a:p>
            <a:pPr marL="342900" indent="-342900">
              <a:lnSpc>
                <a:spcPct val="7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Communications</a:t>
            </a:r>
          </a:p>
          <a:p>
            <a:pPr marL="785936" lvl="2" indent="-342900">
              <a:lnSpc>
                <a:spcPct val="70000"/>
              </a:lnSpc>
              <a:spcAft>
                <a:spcPts val="600"/>
              </a:spcAft>
              <a:buClrTx/>
            </a:pPr>
            <a:r>
              <a:rPr lang="en-US" sz="1800" dirty="0" err="1">
                <a:latin typeface="Calibre Regular" panose="020B0503030202060203" pitchFamily="34" charset="0"/>
              </a:rPr>
              <a:t>IntelliSlot</a:t>
            </a:r>
            <a:r>
              <a:rPr lang="en-US" sz="1800" dirty="0">
                <a:latin typeface="Calibre Regular" panose="020B0503030202060203" pitchFamily="34" charset="0"/>
              </a:rPr>
              <a:t> </a:t>
            </a:r>
            <a:r>
              <a:rPr lang="en-US" sz="1800" dirty="0" smtClean="0">
                <a:latin typeface="Calibre Regular" panose="020B0503030202060203" pitchFamily="34" charset="0"/>
              </a:rPr>
              <a:t>Unity Card</a:t>
            </a:r>
          </a:p>
          <a:p>
            <a:pPr marL="785936" lvl="2" indent="-342900">
              <a:lnSpc>
                <a:spcPct val="70000"/>
              </a:lnSpc>
              <a:buClrTx/>
            </a:pPr>
            <a:r>
              <a:rPr lang="en-US" sz="1800" dirty="0" smtClean="0">
                <a:latin typeface="Calibre Regular" panose="020B0503030202060203" pitchFamily="34" charset="0"/>
              </a:rPr>
              <a:t>WEB/SNMP</a:t>
            </a:r>
            <a:r>
              <a:rPr lang="en-US" sz="1800" dirty="0">
                <a:latin typeface="Calibre Regular" panose="020B0503030202060203" pitchFamily="34" charset="0"/>
              </a:rPr>
              <a:t>,  Modbus 485,  Modbus over </a:t>
            </a:r>
            <a:r>
              <a:rPr lang="en-US" sz="1800" dirty="0" smtClean="0">
                <a:latin typeface="Calibre Regular" panose="020B0503030202060203" pitchFamily="34" charset="0"/>
              </a:rPr>
              <a:t>IP, </a:t>
            </a:r>
            <a:r>
              <a:rPr lang="en-US" sz="1800" dirty="0" err="1" smtClean="0">
                <a:latin typeface="Calibre Regular" panose="020B0503030202060203" pitchFamily="34" charset="0"/>
              </a:rPr>
              <a:t>BACNet</a:t>
            </a:r>
            <a:endParaRPr lang="en-US" sz="1800" dirty="0">
              <a:latin typeface="Calibre Regular" panose="020B0503030202060203" pitchFamily="34" charset="0"/>
            </a:endParaRPr>
          </a:p>
        </p:txBody>
      </p:sp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0" dirty="0" smtClean="0">
                <a:latin typeface="Calibre Semibold" panose="020B0703030202060203" pitchFamily="34" charset="0"/>
              </a:rPr>
              <a:t>Liebert Distribution Monitoring (LDMF) details</a:t>
            </a:r>
          </a:p>
        </p:txBody>
      </p:sp>
      <p:pic>
        <p:nvPicPr>
          <p:cNvPr id="5" name="Picture 4" descr="100 amp 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6807949" y="5025803"/>
            <a:ext cx="5136503" cy="785280"/>
          </a:xfrm>
          <a:prstGeom prst="rect">
            <a:avLst/>
          </a:prstGeom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806519" y="5869128"/>
            <a:ext cx="5137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e Semibold" panose="020B0703030202060203" pitchFamily="34" charset="0"/>
                <a:cs typeface="Arial" charset="0"/>
              </a:rPr>
              <a:t>100 amp CT strip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517" y="1790067"/>
            <a:ext cx="3775366" cy="3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370" y="202792"/>
            <a:ext cx="9982679" cy="4530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0" dirty="0" smtClean="0">
                <a:latin typeface="Calibre Semibold" panose="020B0703030202060203" pitchFamily="34" charset="0"/>
              </a:rPr>
              <a:t>Communication </a:t>
            </a:r>
            <a:r>
              <a:rPr lang="en-US" sz="3200" b="0" dirty="0">
                <a:latin typeface="Calibre Semibold" panose="020B0703030202060203" pitchFamily="34" charset="0"/>
              </a:rPr>
              <a:t>&amp; Interface Cards</a:t>
            </a:r>
            <a:endParaRPr lang="en-US" sz="3600" b="0" dirty="0">
              <a:latin typeface="Calibre Semibold" panose="020B070303020206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50938" y="1336120"/>
            <a:ext cx="5152700" cy="4739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Calibre Regular" panose="020B0503030202060203" pitchFamily="34" charset="0"/>
              </a:rPr>
              <a:t> </a:t>
            </a:r>
            <a:r>
              <a:rPr lang="en-US" sz="2800" dirty="0">
                <a:solidFill>
                  <a:srgbClr val="FF7600"/>
                </a:solidFill>
                <a:latin typeface="Calibre Semibold" panose="020B0703030202060203" pitchFamily="34" charset="0"/>
              </a:rPr>
              <a:t>UNITY Card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latin typeface="Calibre Regular" panose="020B0503030202060203" pitchFamily="34" charset="0"/>
              </a:rPr>
              <a:t> </a:t>
            </a:r>
            <a:r>
              <a:rPr lang="en-US" sz="2000" dirty="0">
                <a:latin typeface="Calibre Regular" panose="020B0503030202060203" pitchFamily="34" charset="0"/>
              </a:rPr>
              <a:t>Supports two simultaneous 3</a:t>
            </a:r>
            <a:r>
              <a:rPr lang="en-US" sz="2000" baseline="30000" dirty="0">
                <a:latin typeface="Calibre Regular" panose="020B0503030202060203" pitchFamily="34" charset="0"/>
              </a:rPr>
              <a:t>rd</a:t>
            </a:r>
            <a:r>
              <a:rPr lang="en-US" sz="2000" dirty="0">
                <a:latin typeface="Calibre Regular" panose="020B0503030202060203" pitchFamily="34" charset="0"/>
              </a:rPr>
              <a:t> party protocols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SNMP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</a:t>
            </a:r>
            <a:r>
              <a:rPr lang="en-US" sz="2000" dirty="0" err="1">
                <a:latin typeface="Calibre Regular" panose="020B0503030202060203" pitchFamily="34" charset="0"/>
              </a:rPr>
              <a:t>Modbus</a:t>
            </a:r>
            <a:r>
              <a:rPr lang="en-US" sz="2000" dirty="0">
                <a:latin typeface="Calibre Regular" panose="020B0503030202060203" pitchFamily="34" charset="0"/>
              </a:rPr>
              <a:t> TCP or RTU (485)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BACNet IP or MSTP (485)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Email </a:t>
            </a:r>
            <a:r>
              <a:rPr lang="en-US" sz="2000" dirty="0" smtClean="0">
                <a:latin typeface="Calibre Regular" panose="020B0503030202060203" pitchFamily="34" charset="0"/>
              </a:rPr>
              <a:t>Notifications</a:t>
            </a:r>
            <a:endParaRPr lang="en-US" sz="2000" dirty="0">
              <a:latin typeface="Calibre Regular" panose="020B0503030202060203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SMS </a:t>
            </a:r>
            <a:r>
              <a:rPr lang="en-US" sz="2000" dirty="0" smtClean="0">
                <a:latin typeface="Calibre Regular" panose="020B0503030202060203" pitchFamily="34" charset="0"/>
              </a:rPr>
              <a:t>Text Messages</a:t>
            </a:r>
            <a:endParaRPr lang="en-US" sz="2000" dirty="0">
              <a:latin typeface="Calibre Regular" panose="020B0503030202060203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HTTP </a:t>
            </a:r>
            <a:r>
              <a:rPr lang="en-US" sz="2000" dirty="0" smtClean="0">
                <a:latin typeface="Calibre Regular" panose="020B0503030202060203" pitchFamily="34" charset="0"/>
              </a:rPr>
              <a:t>Browser</a:t>
            </a:r>
            <a:endParaRPr lang="en-US" sz="2000" dirty="0">
              <a:latin typeface="Calibre Regular" panose="020B0503030202060203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LIFE</a:t>
            </a:r>
            <a:r>
              <a:rPr lang="en-US" sz="2000" baseline="30000" dirty="0">
                <a:latin typeface="Calibre Regular" panose="020B0503030202060203" pitchFamily="34" charset="0"/>
              </a:rPr>
              <a:t>TM </a:t>
            </a:r>
            <a:r>
              <a:rPr lang="en-US" sz="2000" dirty="0" smtClean="0">
                <a:latin typeface="Calibre Regular" panose="020B0503030202060203" pitchFamily="34" charset="0"/>
              </a:rPr>
              <a:t>Services </a:t>
            </a:r>
            <a:endParaRPr lang="en-US" sz="2000" dirty="0">
              <a:latin typeface="Calibre Regular" panose="020B0503030202060203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SN Series sensor </a:t>
            </a:r>
            <a:r>
              <a:rPr lang="en-US" sz="2000" dirty="0" smtClean="0">
                <a:latin typeface="Calibre Regular" panose="020B0503030202060203" pitchFamily="34" charset="0"/>
              </a:rPr>
              <a:t>support</a:t>
            </a:r>
            <a:endParaRPr lang="en-US" sz="2000" dirty="0">
              <a:latin typeface="Calibre Regular" panose="020B0503030202060203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Daisy chain up to </a:t>
            </a:r>
            <a:r>
              <a:rPr lang="en-US" sz="2000" dirty="0" smtClean="0">
                <a:latin typeface="Calibre Regular" panose="020B0503030202060203" pitchFamily="34" charset="0"/>
              </a:rPr>
              <a:t>10 together</a:t>
            </a:r>
            <a:endParaRPr lang="en-US" sz="2000" dirty="0">
              <a:latin typeface="Calibre Regular" panose="020B0503030202060203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Temperature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Temperature/Humidity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Contact Closure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>
                <a:latin typeface="Calibre Regular" panose="020B0503030202060203" pitchFamily="34" charset="0"/>
              </a:rPr>
              <a:t> Leak </a:t>
            </a:r>
            <a:r>
              <a:rPr lang="en-US" sz="2000" dirty="0" smtClean="0">
                <a:latin typeface="Calibre Regular" panose="020B0503030202060203" pitchFamily="34" charset="0"/>
              </a:rPr>
              <a:t>Detection</a:t>
            </a:r>
            <a:endParaRPr lang="en-US" sz="2000" dirty="0">
              <a:latin typeface="Calibre Regular" panose="020B0503030202060203" pitchFamily="34" charset="0"/>
            </a:endParaRPr>
          </a:p>
        </p:txBody>
      </p:sp>
      <p:pic>
        <p:nvPicPr>
          <p:cNvPr id="18" name="Picture 2" descr="C:\Users\kennedb11347\Documents\~Power Marketing\Images\Photos to be taken\Photos\Edited\IS-UNITY-DP (2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12775" y="2972868"/>
            <a:ext cx="2967102" cy="156435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11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16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2038" y="4518026"/>
            <a:ext cx="52752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8"/>
          <p:cNvSpPr>
            <a:spLocks noGrp="1" noChangeArrowheads="1"/>
          </p:cNvSpPr>
          <p:nvPr>
            <p:ph idx="1"/>
          </p:nvPr>
        </p:nvSpPr>
        <p:spPr>
          <a:xfrm>
            <a:off x="410940" y="1170568"/>
            <a:ext cx="11370121" cy="410576"/>
          </a:xfrm>
          <a:noFill/>
        </p:spPr>
        <p:txBody>
          <a:bodyPr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Downstream transformers can cause large saturation current during automatic transfers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0" kern="1200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Background</a:t>
            </a:r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25" y="2127250"/>
            <a:ext cx="52705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8820150" y="3998914"/>
            <a:ext cx="13410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Transformer</a:t>
            </a:r>
          </a:p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Saturation</a:t>
            </a:r>
          </a:p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Currents</a:t>
            </a:r>
          </a:p>
        </p:txBody>
      </p:sp>
      <p:sp>
        <p:nvSpPr>
          <p:cNvPr id="21511" name="AutoShape 11"/>
          <p:cNvSpPr>
            <a:spLocks noChangeArrowheads="1"/>
          </p:cNvSpPr>
          <p:nvPr/>
        </p:nvSpPr>
        <p:spPr bwMode="auto">
          <a:xfrm rot="-5400000">
            <a:off x="2043113" y="4210050"/>
            <a:ext cx="2095500" cy="914400"/>
          </a:xfrm>
          <a:custGeom>
            <a:avLst/>
            <a:gdLst>
              <a:gd name="T0" fmla="*/ 142361282 w 21600"/>
              <a:gd name="T1" fmla="*/ 0 h 21600"/>
              <a:gd name="T2" fmla="*/ 142361282 w 21600"/>
              <a:gd name="T3" fmla="*/ 21788498 h 21600"/>
              <a:gd name="T4" fmla="*/ 30465661 w 21600"/>
              <a:gd name="T5" fmla="*/ 38709597 h 21600"/>
              <a:gd name="T6" fmla="*/ 203292579 w 21600"/>
              <a:gd name="T7" fmla="*/ 1089422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7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Text Box 12"/>
          <p:cNvSpPr txBox="1">
            <a:spLocks noChangeArrowheads="1"/>
          </p:cNvSpPr>
          <p:nvPr/>
        </p:nvSpPr>
        <p:spPr bwMode="auto">
          <a:xfrm rot="-1737721">
            <a:off x="1632483" y="2548623"/>
            <a:ext cx="3212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Trip upstream breakers</a:t>
            </a:r>
          </a:p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Or source failure due to overload</a:t>
            </a:r>
          </a:p>
        </p:txBody>
      </p:sp>
    </p:spTree>
    <p:extLst>
      <p:ext uri="{BB962C8B-B14F-4D97-AF65-F5344CB8AC3E}">
        <p14:creationId xmlns:p14="http://schemas.microsoft.com/office/powerpoint/2010/main" val="507058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693394" y="1055759"/>
            <a:ext cx="8805212" cy="8283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Transformer </a:t>
            </a:r>
            <a:r>
              <a:rPr lang="en-US" b="0" dirty="0">
                <a:solidFill>
                  <a:schemeClr val="tx1"/>
                </a:solidFill>
                <a:latin typeface="Calibre Semibold" panose="020B0703030202060203" pitchFamily="34" charset="0"/>
              </a:rPr>
              <a:t>saturation is caused by dc-flux built up during </a:t>
            </a:r>
            <a:r>
              <a:rPr lang="en-US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transfers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Can happen </a:t>
            </a:r>
            <a:r>
              <a:rPr lang="en-US" b="0" dirty="0">
                <a:solidFill>
                  <a:schemeClr val="tx1"/>
                </a:solidFill>
                <a:latin typeface="Calibre Semibold" panose="020B0703030202060203" pitchFamily="34" charset="0"/>
              </a:rPr>
              <a:t>especially when the sources are not in phase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  <a:latin typeface="Calibre Semibold" panose="020B0703030202060203" pitchFamily="34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992" y="251211"/>
            <a:ext cx="10556479" cy="389723"/>
          </a:xfrm>
        </p:spPr>
        <p:txBody>
          <a:bodyPr/>
          <a:lstStyle/>
          <a:p>
            <a:pPr>
              <a:defRPr/>
            </a:pPr>
            <a:r>
              <a:rPr lang="en-US" altLang="zh-CN" sz="2800" b="0" dirty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Transformer </a:t>
            </a:r>
            <a:r>
              <a:rPr lang="en-US" altLang="zh-CN" sz="2800" b="0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Saturation - a Primary </a:t>
            </a:r>
            <a:r>
              <a:rPr lang="en-US" altLang="zh-CN" sz="2800" b="0" kern="1200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Side Switching Problem</a:t>
            </a:r>
            <a:br>
              <a:rPr lang="en-US" altLang="zh-CN" sz="2800" b="0" kern="1200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</a:br>
            <a:endParaRPr lang="en-US" altLang="zh-CN" sz="2800" b="0" kern="1200" dirty="0" smtClean="0">
              <a:latin typeface="Calibre Semibold" panose="020B0703030202060203" pitchFamily="34" charset="0"/>
              <a:ea typeface="黑体" pitchFamily="2" charset="-122"/>
              <a:cs typeface="Arial" charset="0"/>
            </a:endParaRP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 cstate="print"/>
          <a:srcRect t="4184" b="4814"/>
          <a:stretch>
            <a:fillRect/>
          </a:stretch>
        </p:blipFill>
        <p:spPr bwMode="auto">
          <a:xfrm>
            <a:off x="3124200" y="2273640"/>
            <a:ext cx="6477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2065768" y="2624478"/>
            <a:ext cx="993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Output</a:t>
            </a:r>
          </a:p>
          <a:p>
            <a:pPr algn="ctr"/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Voltages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2169579" y="3991962"/>
            <a:ext cx="7862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FF7600"/>
                </a:solidFill>
                <a:latin typeface="Calibre Semibold" panose="020B0703030202060203" pitchFamily="34" charset="0"/>
              </a:rPr>
              <a:t>Xfmr</a:t>
            </a:r>
            <a:endParaRPr lang="en-US" dirty="0">
              <a:solidFill>
                <a:srgbClr val="FF7600"/>
              </a:solidFill>
              <a:latin typeface="Calibre Semibold" panose="020B0703030202060203" pitchFamily="34" charset="0"/>
            </a:endParaRPr>
          </a:p>
          <a:p>
            <a:pPr algn="ctr"/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Fluxes</a:t>
            </a:r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2060575" y="5373858"/>
            <a:ext cx="10042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Output</a:t>
            </a:r>
          </a:p>
          <a:p>
            <a:pPr algn="ctr"/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Currents</a:t>
            </a:r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>
            <a:off x="6012139" y="4026240"/>
            <a:ext cx="3974763" cy="0"/>
          </a:xfrm>
          <a:prstGeom prst="line">
            <a:avLst/>
          </a:prstGeom>
          <a:noFill/>
          <a:ln w="38100">
            <a:solidFill>
              <a:srgbClr val="FF7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10028765" y="4011990"/>
            <a:ext cx="939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DC-Flux</a:t>
            </a:r>
          </a:p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Build up</a:t>
            </a:r>
          </a:p>
        </p:txBody>
      </p:sp>
      <p:sp>
        <p:nvSpPr>
          <p:cNvPr id="22538" name="Line 11"/>
          <p:cNvSpPr>
            <a:spLocks noChangeShapeType="1"/>
          </p:cNvSpPr>
          <p:nvPr/>
        </p:nvSpPr>
        <p:spPr bwMode="auto">
          <a:xfrm flipV="1">
            <a:off x="9067800" y="417864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>
            <a:off x="6012140" y="4635844"/>
            <a:ext cx="3974761" cy="0"/>
          </a:xfrm>
          <a:prstGeom prst="line">
            <a:avLst/>
          </a:prstGeom>
          <a:noFill/>
          <a:ln w="38100">
            <a:solidFill>
              <a:srgbClr val="FF7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AutoShape 13"/>
          <p:cNvSpPr>
            <a:spLocks noChangeArrowheads="1"/>
          </p:cNvSpPr>
          <p:nvPr/>
        </p:nvSpPr>
        <p:spPr bwMode="auto">
          <a:xfrm rot="5400000">
            <a:off x="8060859" y="3985052"/>
            <a:ext cx="212725" cy="2755555"/>
          </a:xfrm>
          <a:prstGeom prst="downArrow">
            <a:avLst>
              <a:gd name="adj1" fmla="val 50000"/>
              <a:gd name="adj2" fmla="val 85310"/>
            </a:avLst>
          </a:prstGeom>
          <a:solidFill>
            <a:srgbClr val="FF7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Text Box 14"/>
          <p:cNvSpPr txBox="1">
            <a:spLocks noChangeArrowheads="1"/>
          </p:cNvSpPr>
          <p:nvPr/>
        </p:nvSpPr>
        <p:spPr bwMode="auto">
          <a:xfrm>
            <a:off x="9601200" y="4967541"/>
            <a:ext cx="24890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7600"/>
                </a:solidFill>
                <a:latin typeface="Calibre Semibold" panose="020B0703030202060203" pitchFamily="34" charset="0"/>
              </a:rPr>
              <a:t>5x Or Worse</a:t>
            </a:r>
            <a:br>
              <a:rPr lang="en-US" sz="2000" i="1" dirty="0">
                <a:solidFill>
                  <a:srgbClr val="FF7600"/>
                </a:solidFill>
                <a:latin typeface="Calibre Semibold" panose="020B0703030202060203" pitchFamily="34" charset="0"/>
              </a:rPr>
            </a:br>
            <a:r>
              <a:rPr lang="en-US" sz="2000" i="1" dirty="0">
                <a:solidFill>
                  <a:srgbClr val="FF7600"/>
                </a:solidFill>
                <a:latin typeface="Calibre Semibold" panose="020B0703030202060203" pitchFamily="34" charset="0"/>
              </a:rPr>
              <a:t>Magnetizing Currents 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9986897" y="4060219"/>
            <a:ext cx="0" cy="541641"/>
          </a:xfrm>
          <a:prstGeom prst="line">
            <a:avLst/>
          </a:prstGeom>
          <a:noFill/>
          <a:ln w="38100">
            <a:solidFill>
              <a:srgbClr val="FF7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6012141" y="4036364"/>
            <a:ext cx="0" cy="541641"/>
          </a:xfrm>
          <a:prstGeom prst="line">
            <a:avLst/>
          </a:prstGeom>
          <a:noFill/>
          <a:ln w="38100">
            <a:solidFill>
              <a:srgbClr val="FF7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751956" y="1055759"/>
            <a:ext cx="6688088" cy="10037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Prevents excessive transformer saturation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Maintains “zero” dc-flux build up during transfers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0" kern="1200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STS2 Optimized Transfer </a:t>
            </a:r>
          </a:p>
        </p:txBody>
      </p:sp>
      <p:pic>
        <p:nvPicPr>
          <p:cNvPr id="23556" name="Picture 9"/>
          <p:cNvPicPr>
            <a:picLocks noChangeAspect="1" noChangeArrowheads="1"/>
          </p:cNvPicPr>
          <p:nvPr/>
        </p:nvPicPr>
        <p:blipFill>
          <a:blip r:embed="rId2" cstate="print"/>
          <a:srcRect b="4483"/>
          <a:stretch>
            <a:fillRect/>
          </a:stretch>
        </p:blipFill>
        <p:spPr bwMode="auto">
          <a:xfrm>
            <a:off x="3122613" y="2389188"/>
            <a:ext cx="63246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1"/>
          <p:cNvSpPr txBox="1">
            <a:spLocks noChangeArrowheads="1"/>
          </p:cNvSpPr>
          <p:nvPr/>
        </p:nvSpPr>
        <p:spPr bwMode="auto">
          <a:xfrm>
            <a:off x="9445625" y="3735389"/>
            <a:ext cx="9396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No</a:t>
            </a:r>
          </a:p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DC-Flux</a:t>
            </a:r>
          </a:p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Build up</a:t>
            </a: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2068943" y="2782888"/>
            <a:ext cx="993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Output</a:t>
            </a:r>
          </a:p>
          <a:p>
            <a:pPr algn="ctr"/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Voltages</a:t>
            </a:r>
          </a:p>
        </p:txBody>
      </p:sp>
      <p:sp>
        <p:nvSpPr>
          <p:cNvPr id="23560" name="Text Box 13"/>
          <p:cNvSpPr txBox="1">
            <a:spLocks noChangeArrowheads="1"/>
          </p:cNvSpPr>
          <p:nvPr/>
        </p:nvSpPr>
        <p:spPr bwMode="auto">
          <a:xfrm>
            <a:off x="2172754" y="3973513"/>
            <a:ext cx="7862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7600"/>
                </a:solidFill>
                <a:latin typeface="Calibre Semibold" panose="020B0703030202060203" pitchFamily="34" charset="0"/>
              </a:rPr>
              <a:t>Xfmr</a:t>
            </a:r>
          </a:p>
          <a:p>
            <a:pPr algn="ctr"/>
            <a:r>
              <a:rPr lang="en-US">
                <a:solidFill>
                  <a:srgbClr val="FF7600"/>
                </a:solidFill>
                <a:latin typeface="Calibre Semibold" panose="020B0703030202060203" pitchFamily="34" charset="0"/>
              </a:rPr>
              <a:t>Fluxes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2063750" y="5013325"/>
            <a:ext cx="10042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7600"/>
                </a:solidFill>
                <a:latin typeface="Calibre Semibold" panose="020B0703030202060203" pitchFamily="34" charset="0"/>
              </a:rPr>
              <a:t>Output</a:t>
            </a:r>
          </a:p>
          <a:p>
            <a:pPr algn="ctr"/>
            <a:r>
              <a:rPr lang="en-US">
                <a:solidFill>
                  <a:srgbClr val="FF7600"/>
                </a:solidFill>
                <a:latin typeface="Calibre Semibold" panose="020B0703030202060203" pitchFamily="34" charset="0"/>
              </a:rPr>
              <a:t>Currents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6654698" y="3935617"/>
            <a:ext cx="2689649" cy="5"/>
          </a:xfrm>
          <a:prstGeom prst="line">
            <a:avLst/>
          </a:prstGeom>
          <a:noFill/>
          <a:ln w="38100">
            <a:solidFill>
              <a:srgbClr val="FF7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6654698" y="4545226"/>
            <a:ext cx="2689648" cy="0"/>
          </a:xfrm>
          <a:prstGeom prst="line">
            <a:avLst/>
          </a:prstGeom>
          <a:noFill/>
          <a:ln w="38100">
            <a:solidFill>
              <a:srgbClr val="FF7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9344342" y="3969601"/>
            <a:ext cx="0" cy="541641"/>
          </a:xfrm>
          <a:prstGeom prst="line">
            <a:avLst/>
          </a:prstGeom>
          <a:noFill/>
          <a:ln w="38100">
            <a:solidFill>
              <a:srgbClr val="FF7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6654698" y="3945746"/>
            <a:ext cx="0" cy="541641"/>
          </a:xfrm>
          <a:prstGeom prst="line">
            <a:avLst/>
          </a:prstGeom>
          <a:noFill/>
          <a:ln w="38100">
            <a:solidFill>
              <a:srgbClr val="FF7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1027"/>
          <p:cNvSpPr>
            <a:spLocks noGrp="1" noChangeArrowheads="1"/>
          </p:cNvSpPr>
          <p:nvPr>
            <p:ph idx="1"/>
          </p:nvPr>
        </p:nvSpPr>
        <p:spPr>
          <a:xfrm>
            <a:off x="243535" y="1055759"/>
            <a:ext cx="11704931" cy="169379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0" dirty="0" smtClean="0">
                <a:latin typeface="Calibre Semibold" panose="020B0703030202060203" pitchFamily="34" charset="0"/>
                <a:cs typeface="Times New Roman" pitchFamily="18" charset="0"/>
              </a:rPr>
              <a:t>IEEE </a:t>
            </a:r>
            <a:r>
              <a:rPr lang="en-US" b="0" dirty="0">
                <a:latin typeface="Calibre Semibold" panose="020B0703030202060203" pitchFamily="34" charset="0"/>
                <a:cs typeface="Times New Roman" pitchFamily="18" charset="0"/>
              </a:rPr>
              <a:t>Benchmark Systems for Static Transfer Switch</a:t>
            </a:r>
            <a:r>
              <a:rPr lang="en-US" b="0" i="1" dirty="0">
                <a:latin typeface="Calibre Semibold" panose="020B0703030202060203" pitchFamily="34" charset="0"/>
                <a:cs typeface="Times New Roman" pitchFamily="18" charset="0"/>
              </a:rPr>
              <a:t> </a:t>
            </a:r>
            <a:r>
              <a:rPr lang="en-US" b="0" dirty="0" smtClean="0">
                <a:latin typeface="Calibre Semibold" panose="020B0703030202060203" pitchFamily="34" charset="0"/>
                <a:cs typeface="Times New Roman" pitchFamily="18" charset="0"/>
              </a:rPr>
              <a:t>2001</a:t>
            </a:r>
            <a:endParaRPr lang="en-US" b="0" dirty="0">
              <a:latin typeface="Calibre Semibold" panose="020B0703030202060203" pitchFamily="34" charset="0"/>
              <a:cs typeface="Times New Roman" pitchFamily="18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Transfer </a:t>
            </a: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time = time from detection of source failure to transfer completion (full application of the alternate source voltage</a:t>
            </a:r>
            <a:r>
              <a:rPr lang="en-US" sz="1800" b="0" dirty="0" smtClean="0">
                <a:solidFill>
                  <a:schemeClr val="tx1"/>
                </a:solidFill>
                <a:latin typeface="Calibre Semibold" panose="020B0703030202060203" pitchFamily="34" charset="0"/>
              </a:rPr>
              <a:t>)</a:t>
            </a:r>
            <a:endParaRPr lang="en-US" sz="1800" b="0" dirty="0">
              <a:solidFill>
                <a:schemeClr val="tx1"/>
              </a:solidFill>
              <a:latin typeface="Calibre Semibold" panose="020B0703030202060203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Transfer time, as a performance measure, </a:t>
            </a:r>
            <a:r>
              <a:rPr lang="en-US" sz="1800" b="0" u="sng" dirty="0">
                <a:solidFill>
                  <a:schemeClr val="tx1"/>
                </a:solidFill>
                <a:latin typeface="Calibre Semibold" panose="020B0703030202060203" pitchFamily="34" charset="0"/>
              </a:rPr>
              <a:t>DOES NOT </a:t>
            </a:r>
            <a:r>
              <a:rPr lang="en-US" sz="1800" b="0" dirty="0">
                <a:solidFill>
                  <a:schemeClr val="tx1"/>
                </a:solidFill>
                <a:latin typeface="Calibre Semibold" panose="020B0703030202060203" pitchFamily="34" charset="0"/>
              </a:rPr>
              <a:t>tell the whole story for the new Optimized STS</a:t>
            </a:r>
          </a:p>
        </p:txBody>
      </p:sp>
      <p:sp>
        <p:nvSpPr>
          <p:cNvPr id="481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0" kern="1200" dirty="0" smtClean="0">
                <a:latin typeface="Calibre Semibold" panose="020B0703030202060203" pitchFamily="34" charset="0"/>
                <a:ea typeface="黑体" pitchFamily="2" charset="-122"/>
                <a:cs typeface="Arial" charset="0"/>
              </a:rPr>
              <a:t>Optimized Transfer Performance Measures</a:t>
            </a:r>
          </a:p>
        </p:txBody>
      </p:sp>
      <p:pic>
        <p:nvPicPr>
          <p:cNvPr id="27652" name="Picture 1028"/>
          <p:cNvPicPr>
            <a:picLocks noChangeAspect="1" noChangeArrowheads="1"/>
          </p:cNvPicPr>
          <p:nvPr/>
        </p:nvPicPr>
        <p:blipFill>
          <a:blip r:embed="rId2" cstate="print"/>
          <a:srcRect b="59773"/>
          <a:stretch>
            <a:fillRect/>
          </a:stretch>
        </p:blipFill>
        <p:spPr bwMode="auto">
          <a:xfrm>
            <a:off x="3086101" y="3052763"/>
            <a:ext cx="7070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Line 1029"/>
          <p:cNvSpPr>
            <a:spLocks noChangeShapeType="1"/>
          </p:cNvSpPr>
          <p:nvPr/>
        </p:nvSpPr>
        <p:spPr bwMode="auto">
          <a:xfrm flipH="1">
            <a:off x="6172200" y="4348163"/>
            <a:ext cx="0" cy="15240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4" name="Line 1030"/>
          <p:cNvSpPr>
            <a:spLocks noChangeShapeType="1"/>
          </p:cNvSpPr>
          <p:nvPr/>
        </p:nvSpPr>
        <p:spPr bwMode="auto">
          <a:xfrm>
            <a:off x="6934200" y="4348163"/>
            <a:ext cx="0" cy="14478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AutoShape 1031"/>
          <p:cNvSpPr>
            <a:spLocks noChangeArrowheads="1"/>
          </p:cNvSpPr>
          <p:nvPr/>
        </p:nvSpPr>
        <p:spPr bwMode="auto">
          <a:xfrm rot="3327960">
            <a:off x="7072190" y="2996132"/>
            <a:ext cx="23284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rgbClr val="FF7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Text Box 1032"/>
          <p:cNvSpPr txBox="1">
            <a:spLocks noChangeArrowheads="1"/>
          </p:cNvSpPr>
          <p:nvPr/>
        </p:nvSpPr>
        <p:spPr bwMode="auto">
          <a:xfrm>
            <a:off x="7371688" y="2866305"/>
            <a:ext cx="2584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Voltages hardly disturbed</a:t>
            </a:r>
          </a:p>
        </p:txBody>
      </p:sp>
      <p:sp>
        <p:nvSpPr>
          <p:cNvPr id="27657" name="Text Box 1033"/>
          <p:cNvSpPr txBox="1">
            <a:spLocks noChangeArrowheads="1"/>
          </p:cNvSpPr>
          <p:nvPr/>
        </p:nvSpPr>
        <p:spPr bwMode="auto">
          <a:xfrm>
            <a:off x="8045066" y="5391667"/>
            <a:ext cx="2039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hlink"/>
                </a:solidFill>
                <a:latin typeface="Calibre Semibold" panose="020B0703030202060203" pitchFamily="34" charset="0"/>
              </a:rPr>
              <a:t>Transfer Completed</a:t>
            </a:r>
          </a:p>
        </p:txBody>
      </p:sp>
      <p:sp>
        <p:nvSpPr>
          <p:cNvPr id="27658" name="Text Box 1034"/>
          <p:cNvSpPr txBox="1">
            <a:spLocks noChangeArrowheads="1"/>
          </p:cNvSpPr>
          <p:nvPr/>
        </p:nvSpPr>
        <p:spPr bwMode="auto">
          <a:xfrm>
            <a:off x="2114461" y="3325813"/>
            <a:ext cx="993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Output</a:t>
            </a:r>
          </a:p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Voltages</a:t>
            </a:r>
          </a:p>
        </p:txBody>
      </p:sp>
      <p:sp>
        <p:nvSpPr>
          <p:cNvPr id="27659" name="Text Box 1035"/>
          <p:cNvSpPr txBox="1">
            <a:spLocks noChangeArrowheads="1"/>
          </p:cNvSpPr>
          <p:nvPr/>
        </p:nvSpPr>
        <p:spPr bwMode="auto">
          <a:xfrm>
            <a:off x="1963692" y="4402183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SCR Firing</a:t>
            </a:r>
          </a:p>
          <a:p>
            <a:r>
              <a:rPr lang="en-US" dirty="0">
                <a:solidFill>
                  <a:srgbClr val="FF7600"/>
                </a:solidFill>
                <a:latin typeface="Calibre Semibold" panose="020B0703030202060203" pitchFamily="34" charset="0"/>
              </a:rPr>
              <a:t>Signals</a:t>
            </a:r>
          </a:p>
        </p:txBody>
      </p:sp>
      <p:sp>
        <p:nvSpPr>
          <p:cNvPr id="27660" name="Text Box 1036"/>
          <p:cNvSpPr txBox="1">
            <a:spLocks noChangeArrowheads="1"/>
          </p:cNvSpPr>
          <p:nvPr/>
        </p:nvSpPr>
        <p:spPr bwMode="auto">
          <a:xfrm>
            <a:off x="3105666" y="5589589"/>
            <a:ext cx="1800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e Semibold" panose="020B0703030202060203" pitchFamily="34" charset="0"/>
              </a:rPr>
              <a:t>Transfer Initiated</a:t>
            </a:r>
          </a:p>
        </p:txBody>
      </p:sp>
      <p:sp>
        <p:nvSpPr>
          <p:cNvPr id="27661" name="Line 1037"/>
          <p:cNvSpPr>
            <a:spLocks noChangeShapeType="1"/>
          </p:cNvSpPr>
          <p:nvPr/>
        </p:nvSpPr>
        <p:spPr bwMode="auto">
          <a:xfrm flipH="1">
            <a:off x="4973592" y="5795963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Line 1038"/>
          <p:cNvSpPr>
            <a:spLocks noChangeShapeType="1"/>
          </p:cNvSpPr>
          <p:nvPr/>
        </p:nvSpPr>
        <p:spPr bwMode="auto">
          <a:xfrm>
            <a:off x="6248400" y="4576763"/>
            <a:ext cx="0" cy="12954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3" name="Line 1039"/>
          <p:cNvSpPr>
            <a:spLocks noChangeShapeType="1"/>
          </p:cNvSpPr>
          <p:nvPr/>
        </p:nvSpPr>
        <p:spPr bwMode="auto">
          <a:xfrm flipV="1">
            <a:off x="6967152" y="5589589"/>
            <a:ext cx="1143000" cy="1412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0932" y="2731189"/>
            <a:ext cx="8897846" cy="3741695"/>
            <a:chOff x="170932" y="2731189"/>
            <a:chExt cx="8897846" cy="3741695"/>
          </a:xfrm>
        </p:grpSpPr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1067778" y="2967684"/>
              <a:ext cx="8001000" cy="2209800"/>
              <a:chOff x="384" y="1920"/>
              <a:chExt cx="5040" cy="1392"/>
            </a:xfrm>
          </p:grpSpPr>
          <p:sp>
            <p:nvSpPr>
              <p:cNvPr id="206858" name="Line 10"/>
              <p:cNvSpPr>
                <a:spLocks noChangeShapeType="1"/>
              </p:cNvSpPr>
              <p:nvPr/>
            </p:nvSpPr>
            <p:spPr bwMode="auto">
              <a:xfrm>
                <a:off x="2976" y="2688"/>
                <a:ext cx="0" cy="624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pic>
            <p:nvPicPr>
              <p:cNvPr id="206859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" y="1920"/>
                <a:ext cx="5040" cy="1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06851" name="Line 3"/>
            <p:cNvSpPr>
              <a:spLocks noChangeShapeType="1"/>
            </p:cNvSpPr>
            <p:nvPr/>
          </p:nvSpPr>
          <p:spPr bwMode="auto">
            <a:xfrm>
              <a:off x="1829778" y="5787084"/>
              <a:ext cx="33522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52" name="Line 4"/>
            <p:cNvSpPr>
              <a:spLocks noChangeShapeType="1"/>
            </p:cNvSpPr>
            <p:nvPr/>
          </p:nvSpPr>
          <p:spPr bwMode="auto">
            <a:xfrm flipV="1">
              <a:off x="5182049" y="5618826"/>
              <a:ext cx="0" cy="1828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53" name="Line 5"/>
            <p:cNvSpPr>
              <a:spLocks noChangeShapeType="1"/>
            </p:cNvSpPr>
            <p:nvPr/>
          </p:nvSpPr>
          <p:spPr bwMode="auto">
            <a:xfrm>
              <a:off x="5182049" y="5634684"/>
              <a:ext cx="5331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54" name="Line 6"/>
            <p:cNvSpPr>
              <a:spLocks noChangeShapeType="1"/>
            </p:cNvSpPr>
            <p:nvPr/>
          </p:nvSpPr>
          <p:spPr bwMode="auto">
            <a:xfrm>
              <a:off x="5715184" y="5618826"/>
              <a:ext cx="0" cy="1828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55" name="Line 7"/>
            <p:cNvSpPr>
              <a:spLocks noChangeShapeType="1"/>
            </p:cNvSpPr>
            <p:nvPr/>
          </p:nvSpPr>
          <p:spPr bwMode="auto">
            <a:xfrm>
              <a:off x="5715184" y="5787084"/>
              <a:ext cx="4577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56" name="Line 8"/>
            <p:cNvSpPr>
              <a:spLocks noChangeShapeType="1"/>
            </p:cNvSpPr>
            <p:nvPr/>
          </p:nvSpPr>
          <p:spPr bwMode="auto">
            <a:xfrm flipV="1">
              <a:off x="6172913" y="5618826"/>
              <a:ext cx="0" cy="1828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57" name="Line 9"/>
            <p:cNvSpPr>
              <a:spLocks noChangeShapeType="1"/>
            </p:cNvSpPr>
            <p:nvPr/>
          </p:nvSpPr>
          <p:spPr bwMode="auto">
            <a:xfrm>
              <a:off x="6172913" y="5634684"/>
              <a:ext cx="2286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60" name="Line 12"/>
            <p:cNvSpPr>
              <a:spLocks noChangeShapeType="1"/>
            </p:cNvSpPr>
            <p:nvPr/>
          </p:nvSpPr>
          <p:spPr bwMode="auto">
            <a:xfrm>
              <a:off x="1829778" y="5329884"/>
              <a:ext cx="3048000" cy="0"/>
            </a:xfrm>
            <a:prstGeom prst="line">
              <a:avLst/>
            </a:prstGeom>
            <a:noFill/>
            <a:ln w="38100">
              <a:solidFill>
                <a:srgbClr val="FF76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61" name="Line 13"/>
            <p:cNvSpPr>
              <a:spLocks noChangeShapeType="1"/>
            </p:cNvSpPr>
            <p:nvPr/>
          </p:nvSpPr>
          <p:spPr bwMode="auto">
            <a:xfrm>
              <a:off x="4877778" y="5314026"/>
              <a:ext cx="0" cy="182880"/>
            </a:xfrm>
            <a:prstGeom prst="line">
              <a:avLst/>
            </a:prstGeom>
            <a:noFill/>
            <a:ln w="38100">
              <a:solidFill>
                <a:srgbClr val="FF76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62" name="Line 14"/>
            <p:cNvSpPr>
              <a:spLocks noChangeShapeType="1"/>
            </p:cNvSpPr>
            <p:nvPr/>
          </p:nvSpPr>
          <p:spPr bwMode="auto">
            <a:xfrm>
              <a:off x="4877778" y="5482284"/>
              <a:ext cx="3581135" cy="0"/>
            </a:xfrm>
            <a:prstGeom prst="line">
              <a:avLst/>
            </a:prstGeom>
            <a:noFill/>
            <a:ln w="38100">
              <a:solidFill>
                <a:srgbClr val="FF76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63" name="Text Box 15"/>
            <p:cNvSpPr txBox="1">
              <a:spLocks noChangeArrowheads="1"/>
            </p:cNvSpPr>
            <p:nvPr/>
          </p:nvSpPr>
          <p:spPr bwMode="auto">
            <a:xfrm>
              <a:off x="1060908" y="5004447"/>
              <a:ext cx="155626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dirty="0">
                  <a:latin typeface="Calibre Semibold" panose="020B0703030202060203" pitchFamily="34" charset="0"/>
                </a:rPr>
                <a:t>Preferred switch</a:t>
              </a:r>
            </a:p>
          </p:txBody>
        </p:sp>
        <p:sp>
          <p:nvSpPr>
            <p:cNvPr id="206864" name="Text Box 16"/>
            <p:cNvSpPr txBox="1">
              <a:spLocks noChangeArrowheads="1"/>
            </p:cNvSpPr>
            <p:nvPr/>
          </p:nvSpPr>
          <p:spPr bwMode="auto">
            <a:xfrm>
              <a:off x="1037977" y="5471988"/>
              <a:ext cx="154920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dirty="0">
                  <a:latin typeface="Calibre Semibold" panose="020B0703030202060203" pitchFamily="34" charset="0"/>
                </a:rPr>
                <a:t>Alternate switch</a:t>
              </a:r>
            </a:p>
          </p:txBody>
        </p:sp>
        <p:sp>
          <p:nvSpPr>
            <p:cNvPr id="206865" name="Line 17"/>
            <p:cNvSpPr>
              <a:spLocks noChangeShapeType="1"/>
            </p:cNvSpPr>
            <p:nvPr/>
          </p:nvSpPr>
          <p:spPr bwMode="auto">
            <a:xfrm flipV="1">
              <a:off x="5182049" y="3729684"/>
              <a:ext cx="11906" cy="1905000"/>
            </a:xfrm>
            <a:prstGeom prst="line">
              <a:avLst/>
            </a:prstGeom>
            <a:noFill/>
            <a:ln w="38100">
              <a:solidFill>
                <a:srgbClr val="FF7600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66" name="Line 18"/>
            <p:cNvSpPr>
              <a:spLocks noChangeShapeType="1"/>
            </p:cNvSpPr>
            <p:nvPr/>
          </p:nvSpPr>
          <p:spPr bwMode="auto">
            <a:xfrm flipV="1">
              <a:off x="5715183" y="3805884"/>
              <a:ext cx="12171" cy="1752600"/>
            </a:xfrm>
            <a:prstGeom prst="line">
              <a:avLst/>
            </a:prstGeom>
            <a:noFill/>
            <a:ln w="38100">
              <a:solidFill>
                <a:srgbClr val="FF7600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67" name="Line 19"/>
            <p:cNvSpPr>
              <a:spLocks noChangeShapeType="1"/>
            </p:cNvSpPr>
            <p:nvPr/>
          </p:nvSpPr>
          <p:spPr bwMode="auto">
            <a:xfrm flipV="1">
              <a:off x="6172913" y="4567884"/>
              <a:ext cx="11642" cy="1066800"/>
            </a:xfrm>
            <a:prstGeom prst="line">
              <a:avLst/>
            </a:prstGeom>
            <a:noFill/>
            <a:ln w="38100">
              <a:solidFill>
                <a:srgbClr val="FF7600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868" name="AutoShape 20"/>
            <p:cNvSpPr>
              <a:spLocks/>
            </p:cNvSpPr>
            <p:nvPr/>
          </p:nvSpPr>
          <p:spPr bwMode="auto">
            <a:xfrm rot="5400000">
              <a:off x="5372416" y="5672917"/>
              <a:ext cx="152400" cy="533135"/>
            </a:xfrm>
            <a:prstGeom prst="rightBrace">
              <a:avLst>
                <a:gd name="adj1" fmla="val 3498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69" name="Text Box 21"/>
            <p:cNvSpPr txBox="1">
              <a:spLocks noChangeArrowheads="1"/>
            </p:cNvSpPr>
            <p:nvPr/>
          </p:nvSpPr>
          <p:spPr bwMode="auto">
            <a:xfrm>
              <a:off x="4801049" y="6015684"/>
              <a:ext cx="121972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200" dirty="0">
                  <a:solidFill>
                    <a:srgbClr val="FF7600"/>
                  </a:solidFill>
                  <a:latin typeface="Calibre Semibold" panose="020B0703030202060203" pitchFamily="34" charset="0"/>
                </a:rPr>
                <a:t>Temporary ON pulse</a:t>
              </a: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170932" y="3520155"/>
              <a:ext cx="1066800" cy="533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Calibre Semibold" panose="020B0703030202060203" pitchFamily="34" charset="0"/>
                </a:rPr>
                <a:t>Load Voltage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170932" y="2731189"/>
              <a:ext cx="1066800" cy="533400"/>
            </a:xfrm>
            <a:prstGeom prst="roundRect">
              <a:avLst/>
            </a:prstGeom>
            <a:solidFill>
              <a:srgbClr val="FF7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Calibre Semibold" panose="020B0703030202060203" pitchFamily="34" charset="0"/>
                </a:rPr>
                <a:t>Alternate Voltage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>
              <a:off x="1237732" y="3805884"/>
              <a:ext cx="829963" cy="10387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>
              <a:stCxn id="43" idx="3"/>
            </p:cNvCxnSpPr>
            <p:nvPr/>
          </p:nvCxnSpPr>
          <p:spPr bwMode="auto">
            <a:xfrm>
              <a:off x="1237732" y="2997889"/>
              <a:ext cx="1420192" cy="49133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7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2133599" y="924728"/>
            <a:ext cx="7609610" cy="1376082"/>
          </a:xfrm>
          <a:prstGeom prst="rect">
            <a:avLst/>
          </a:prstGeom>
        </p:spPr>
        <p:txBody>
          <a:bodyPr/>
          <a:lstStyle/>
          <a:p>
            <a:pPr marL="336550" indent="-336550" defTabSz="914400" eaLnBrk="0" fontAlgn="base" hangingPunct="0">
              <a:lnSpc>
                <a:spcPct val="90000"/>
              </a:lnSpc>
              <a:buClr>
                <a:schemeClr val="bg2"/>
              </a:buClr>
              <a:buSzPct val="60000"/>
              <a:defRPr/>
            </a:pPr>
            <a:r>
              <a:rPr lang="en-US" sz="2800" kern="0" dirty="0">
                <a:solidFill>
                  <a:srgbClr val="FF7600"/>
                </a:solidFill>
                <a:latin typeface="Calibre Semibold" panose="020B0703030202060203" pitchFamily="34" charset="0"/>
              </a:rPr>
              <a:t>Transfer reliably up to 180 degrees out of phase</a:t>
            </a:r>
          </a:p>
          <a:p>
            <a:pPr marL="336550" indent="-336550" defTabSz="914400" eaLnBrk="0" fontAlgn="base" hangingPunct="0">
              <a:lnSpc>
                <a:spcPct val="90000"/>
              </a:lnSpc>
              <a:buClr>
                <a:schemeClr val="bg2"/>
              </a:buClr>
              <a:buSzPct val="60000"/>
              <a:defRPr/>
            </a:pPr>
            <a:endParaRPr lang="en-US" sz="800" kern="0" dirty="0">
              <a:solidFill>
                <a:srgbClr val="000000"/>
              </a:solidFill>
              <a:latin typeface="Calibre Semibold" panose="020B0703030202060203" pitchFamily="34" charset="0"/>
            </a:endParaRPr>
          </a:p>
          <a:p>
            <a:pPr marL="457200" indent="-457200" defTabSz="914400" eaLnBrk="0" fontAlgn="base" hangingPunct="0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e Semibold" panose="020B0703030202060203" pitchFamily="34" charset="0"/>
              </a:rPr>
              <a:t>Manage </a:t>
            </a:r>
            <a:r>
              <a:rPr lang="en-US" sz="2000" kern="0" dirty="0">
                <a:solidFill>
                  <a:srgbClr val="000000"/>
                </a:solidFill>
                <a:latin typeface="Calibre Semibold" panose="020B0703030202060203" pitchFamily="34" charset="0"/>
              </a:rPr>
              <a:t>critical load voltage – no disturbance to the load </a:t>
            </a:r>
          </a:p>
          <a:p>
            <a:pPr marL="457200" indent="-457200" defTabSz="914400" eaLnBrk="0" fontAlgn="base" hangingPunct="0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e Semibold" panose="020B0703030202060203" pitchFamily="34" charset="0"/>
              </a:rPr>
              <a:t>Control </a:t>
            </a:r>
            <a:r>
              <a:rPr lang="en-US" sz="2000" kern="0" dirty="0">
                <a:solidFill>
                  <a:srgbClr val="000000"/>
                </a:solidFill>
                <a:latin typeface="Calibre Semibold" panose="020B0703030202060203" pitchFamily="34" charset="0"/>
              </a:rPr>
              <a:t>distribution transformer Flux – eliminates surge current</a:t>
            </a:r>
          </a:p>
          <a:p>
            <a:pPr marL="457200" indent="-457200" defTabSz="914400" eaLnBrk="0" fontAlgn="base" hangingPunct="0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e Semibold" panose="020B0703030202060203" pitchFamily="34" charset="0"/>
              </a:rPr>
              <a:t>Ensure </a:t>
            </a:r>
            <a:r>
              <a:rPr lang="en-US" sz="2000" kern="0" dirty="0">
                <a:solidFill>
                  <a:srgbClr val="000000"/>
                </a:solidFill>
                <a:latin typeface="Calibre Semibold" panose="020B0703030202060203" pitchFamily="34" charset="0"/>
              </a:rPr>
              <a:t>continuous operation of the critical load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73048" y="3520155"/>
            <a:ext cx="2534555" cy="1015663"/>
          </a:xfrm>
          <a:prstGeom prst="rect">
            <a:avLst/>
          </a:prstGeom>
          <a:solidFill>
            <a:srgbClr val="FF76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e Semibold" panose="020B0703030202060203" pitchFamily="34" charset="0"/>
              </a:rPr>
              <a:t>ONLY Liebert STS2 with Optimized Transfer 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7995" y="251211"/>
            <a:ext cx="10457625" cy="389723"/>
          </a:xfrm>
        </p:spPr>
        <p:txBody>
          <a:bodyPr/>
          <a:lstStyle/>
          <a:p>
            <a:r>
              <a:rPr lang="en-US" sz="2800" b="0" dirty="0" smtClean="0">
                <a:latin typeface="Calibre Semibold" panose="020B0703030202060203" pitchFamily="34" charset="0"/>
              </a:rPr>
              <a:t>Optimized transfer eliminates concerns of primary side </a:t>
            </a:r>
            <a:r>
              <a:rPr lang="en-US" sz="2800" b="0" dirty="0" err="1" smtClean="0">
                <a:latin typeface="Calibre Semibold" panose="020B0703030202060203" pitchFamily="34" charset="0"/>
              </a:rPr>
              <a:t>sts</a:t>
            </a:r>
            <a:endParaRPr lang="en-US" sz="2800" b="0" dirty="0">
              <a:latin typeface="Calibre Semibold" panose="020B07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19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215220" y="1436101"/>
            <a:ext cx="8549839" cy="3985798"/>
          </a:xfrm>
        </p:spPr>
        <p:txBody>
          <a:bodyPr/>
          <a:lstStyle/>
          <a:p>
            <a:pPr>
              <a:buNone/>
            </a:pPr>
            <a:r>
              <a:rPr lang="en-US" sz="2800" dirty="0" err="1">
                <a:latin typeface="Calibre Semibold" panose="020B0703030202060203" pitchFamily="34" charset="0"/>
              </a:rPr>
              <a:t>Liebert</a:t>
            </a:r>
            <a:r>
              <a:rPr lang="en-US" sz="2800" dirty="0">
                <a:latin typeface="Calibre Semibold" panose="020B0703030202060203" pitchFamily="34" charset="0"/>
              </a:rPr>
              <a:t> </a:t>
            </a:r>
            <a:r>
              <a:rPr lang="en-US" sz="2800" dirty="0" smtClean="0">
                <a:latin typeface="Calibre Semibold" panose="020B0703030202060203" pitchFamily="34" charset="0"/>
              </a:rPr>
              <a:t>STS2/PDU Static </a:t>
            </a:r>
            <a:r>
              <a:rPr lang="en-US" sz="2800" dirty="0">
                <a:latin typeface="Calibre Semibold" panose="020B0703030202060203" pitchFamily="34" charset="0"/>
              </a:rPr>
              <a:t>Transfer Switch (STS) with PDU</a:t>
            </a: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Secondary Side </a:t>
            </a:r>
            <a:r>
              <a:rPr lang="en-US" sz="2000" dirty="0" smtClean="0">
                <a:latin typeface="Calibre Semibold" panose="020B0703030202060203" pitchFamily="34" charset="0"/>
              </a:rPr>
              <a:t>STS</a:t>
            </a:r>
          </a:p>
          <a:p>
            <a:pPr marL="785936" lvl="2" indent="-3429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dirty="0" smtClean="0">
                <a:latin typeface="Calibre Regular" panose="020B0503030202060203" pitchFamily="34" charset="0"/>
              </a:rPr>
              <a:t>The </a:t>
            </a:r>
            <a:r>
              <a:rPr lang="en-US" sz="1800" dirty="0">
                <a:latin typeface="Calibre Regular" panose="020B0503030202060203" pitchFamily="34" charset="0"/>
              </a:rPr>
              <a:t>STS is located on the secondary-side (output) of the PDU transformers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e Semibold" panose="020B0703030202060203" pitchFamily="34" charset="0"/>
              </a:rPr>
              <a:t>Switching at the 208 volt level of the distribution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Ratings:  250, 400, 600, and 800 Amp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Input Voltage:  480, 600 Volts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Front-Access Only</a:t>
            </a:r>
          </a:p>
          <a:p>
            <a:pPr marL="785936" lvl="2" indent="-3429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dirty="0">
                <a:latin typeface="Calibre Regular" panose="020B0503030202060203" pitchFamily="34" charset="0"/>
              </a:rPr>
              <a:t>Side access for optional distribution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Top and Bottom cable entry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e Semibold" panose="020B0703030202060203" pitchFamily="34" charset="0"/>
              </a:rPr>
              <a:t>Triple-Redundant Control Logic</a:t>
            </a:r>
          </a:p>
          <a:p>
            <a:endParaRPr lang="en-US" sz="1600" dirty="0">
              <a:latin typeface="Calibre Semibold" panose="020B0703030202060203" pitchFamily="34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0" kern="1200" dirty="0" smtClean="0">
                <a:latin typeface="Calibre Semibold" panose="020B0703030202060203" pitchFamily="34" charset="0"/>
                <a:ea typeface="+mn-ea"/>
                <a:cs typeface="+mn-cs"/>
              </a:rPr>
              <a:t>Room &amp; Site Based Switching &amp; distribution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63" y="3169060"/>
            <a:ext cx="2438405" cy="3048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69" y="3493063"/>
            <a:ext cx="30000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tiv Presentation Template">
  <a:themeElements>
    <a:clrScheme name="Vertiv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FF8C00"/>
      </a:accent1>
      <a:accent2>
        <a:srgbClr val="0092BD"/>
      </a:accent2>
      <a:accent3>
        <a:srgbClr val="64A539"/>
      </a:accent3>
      <a:accent4>
        <a:srgbClr val="C6283C"/>
      </a:accent4>
      <a:accent5>
        <a:srgbClr val="4D4D4D"/>
      </a:accent5>
      <a:accent6>
        <a:srgbClr val="777777"/>
      </a:accent6>
      <a:hlink>
        <a:srgbClr val="FF8C00"/>
      </a:hlink>
      <a:folHlink>
        <a:srgbClr val="7777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ertiv Presentation Template.potx" id="{5221E4CA-BC91-408D-BABD-E723BF093592}" vid="{BC30F4DF-6471-471E-B489-3F9164DD70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Vertiv Presentation Template</Template>
  <TotalTime>176</TotalTime>
  <Words>2163</Words>
  <Application>Microsoft Office PowerPoint</Application>
  <PresentationFormat>Widescreen</PresentationFormat>
  <Paragraphs>424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黑体</vt:lpstr>
      <vt:lpstr>宋体</vt:lpstr>
      <vt:lpstr>Arial</vt:lpstr>
      <vt:lpstr>Arial Black</vt:lpstr>
      <vt:lpstr>Calibre Black</vt:lpstr>
      <vt:lpstr>Calibre Bold</vt:lpstr>
      <vt:lpstr>Calibre Regular</vt:lpstr>
      <vt:lpstr>Calibre Semibold</vt:lpstr>
      <vt:lpstr>Calibri</vt:lpstr>
      <vt:lpstr>Lucida Grande</vt:lpstr>
      <vt:lpstr>Tahoma</vt:lpstr>
      <vt:lpstr>Times</vt:lpstr>
      <vt:lpstr>Times New Roman</vt:lpstr>
      <vt:lpstr>Wingdings</vt:lpstr>
      <vt:lpstr>Vertiv Presentation Template</vt:lpstr>
      <vt:lpstr>Liebert®</vt:lpstr>
      <vt:lpstr>power conditioning and distribution products</vt:lpstr>
      <vt:lpstr>Room &amp; Site Based Switching </vt:lpstr>
      <vt:lpstr>Background</vt:lpstr>
      <vt:lpstr>Transformer Saturation - a Primary Side Switching Problem </vt:lpstr>
      <vt:lpstr>STS2 Optimized Transfer </vt:lpstr>
      <vt:lpstr>Optimized Transfer Performance Measures</vt:lpstr>
      <vt:lpstr>Optimized transfer eliminates concerns of primary side sts</vt:lpstr>
      <vt:lpstr>Room &amp; Site Based Switching &amp; distribution </vt:lpstr>
      <vt:lpstr>power conditioning and distribution products</vt:lpstr>
      <vt:lpstr>Trends: single stage power distribution?</vt:lpstr>
      <vt:lpstr>Trends: two stage power distribution?</vt:lpstr>
      <vt:lpstr>Room &amp; Site Based Power Distribution Unit </vt:lpstr>
      <vt:lpstr>PPC2 150-225kVA - 44” frame  Bottom Exit</vt:lpstr>
      <vt:lpstr>PPC-SL = a new Design</vt:lpstr>
      <vt:lpstr>PPC SL 500KVA dimensions</vt:lpstr>
      <vt:lpstr>Row Based Power Distribution Unit</vt:lpstr>
      <vt:lpstr>Liebert FPC </vt:lpstr>
      <vt:lpstr>power conditioning and distribution products</vt:lpstr>
      <vt:lpstr>Row Based remote power panels </vt:lpstr>
      <vt:lpstr>Fdc Benefits</vt:lpstr>
      <vt:lpstr>FDC details</vt:lpstr>
      <vt:lpstr>Fdc Top or Side Exit Cable Option</vt:lpstr>
      <vt:lpstr>Introducing the Liebert RX</vt:lpstr>
      <vt:lpstr>Specifications</vt:lpstr>
      <vt:lpstr>Interior photos</vt:lpstr>
      <vt:lpstr>Panelboard options</vt:lpstr>
      <vt:lpstr>Configuration options</vt:lpstr>
      <vt:lpstr>Configuration options</vt:lpstr>
      <vt:lpstr>All products – monitoring capability SUMMARY</vt:lpstr>
      <vt:lpstr>Current Plus Monitoring details</vt:lpstr>
      <vt:lpstr>Liebert Distribution Monitoring (LDMF) details</vt:lpstr>
      <vt:lpstr>Communication &amp; Interface Cards</vt:lpstr>
      <vt:lpstr>PowerPoint Presentation</vt:lpstr>
    </vt:vector>
  </TitlesOfParts>
  <Company>Emerson Network Power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 - READ THIS!!!!</dc:title>
  <dc:creator>Frost, Vicki</dc:creator>
  <cp:lastModifiedBy>Loria, Cedric [External/Cyprosa]</cp:lastModifiedBy>
  <cp:revision>36</cp:revision>
  <dcterms:created xsi:type="dcterms:W3CDTF">2016-07-18T18:48:10Z</dcterms:created>
  <dcterms:modified xsi:type="dcterms:W3CDTF">2016-12-01T13:07:12Z</dcterms:modified>
</cp:coreProperties>
</file>